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9" r:id="rId4"/>
    <p:sldId id="282" r:id="rId5"/>
    <p:sldId id="271" r:id="rId6"/>
    <p:sldId id="273" r:id="rId7"/>
    <p:sldId id="260" r:id="rId8"/>
    <p:sldId id="277" r:id="rId9"/>
    <p:sldId id="270" r:id="rId10"/>
    <p:sldId id="261" r:id="rId11"/>
    <p:sldId id="257" r:id="rId12"/>
    <p:sldId id="263" r:id="rId13"/>
    <p:sldId id="281" r:id="rId14"/>
    <p:sldId id="272" r:id="rId15"/>
    <p:sldId id="278" r:id="rId16"/>
    <p:sldId id="267" r:id="rId17"/>
    <p:sldId id="275" r:id="rId18"/>
    <p:sldId id="279" r:id="rId19"/>
    <p:sldId id="280" r:id="rId20"/>
    <p:sldId id="265" r:id="rId21"/>
    <p:sldId id="274" r:id="rId22"/>
    <p:sldId id="276" r:id="rId23"/>
    <p:sldId id="268" r:id="rId24"/>
    <p:sldId id="262" r:id="rId25"/>
    <p:sldId id="258" r:id="rId26"/>
    <p:sldId id="259" r:id="rId27"/>
    <p:sldId id="264"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10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F27C4-C746-4351-8545-B8368F228C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50CD05-9698-4600-8B8A-F9A2E7A68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190A8D-4704-49E4-B164-42676FDF457B}"/>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5" name="Footer Placeholder 4">
            <a:extLst>
              <a:ext uri="{FF2B5EF4-FFF2-40B4-BE49-F238E27FC236}">
                <a16:creationId xmlns:a16="http://schemas.microsoft.com/office/drawing/2014/main" id="{B630F526-8B8E-40F0-B481-212FB8ECF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2F9CF-CBAC-4498-A468-D8A574B570DD}"/>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69915429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11B3-2B2D-4EEC-B4E8-DC7DDE0B16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541752-AD92-428E-8901-6C7F2BA3AD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4F924-F693-46B7-814A-BFEBB30D63F9}"/>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5" name="Footer Placeholder 4">
            <a:extLst>
              <a:ext uri="{FF2B5EF4-FFF2-40B4-BE49-F238E27FC236}">
                <a16:creationId xmlns:a16="http://schemas.microsoft.com/office/drawing/2014/main" id="{D5747458-9F6E-4DB8-900B-6D472C568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20620-130D-4036-89EC-D81A14740288}"/>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137055101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986FC4-642F-46F1-90FC-2023F28688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B3D478-77DB-471C-9DEC-8196B15574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C5DAA-CDCE-441E-98D9-0BE6334D4ED3}"/>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5" name="Footer Placeholder 4">
            <a:extLst>
              <a:ext uri="{FF2B5EF4-FFF2-40B4-BE49-F238E27FC236}">
                <a16:creationId xmlns:a16="http://schemas.microsoft.com/office/drawing/2014/main" id="{EEBEF450-D597-4FE2-A444-5C0C89ACA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2D09A-838E-49A3-9D77-F15A523FC54C}"/>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421876534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40EF-F1B3-4200-BE86-F3374A04C3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CDB16-B2D0-42AD-8916-B8B203FF2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35DFA-8286-47D6-B4E9-973202974452}"/>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5" name="Footer Placeholder 4">
            <a:extLst>
              <a:ext uri="{FF2B5EF4-FFF2-40B4-BE49-F238E27FC236}">
                <a16:creationId xmlns:a16="http://schemas.microsoft.com/office/drawing/2014/main" id="{ADDB1CE3-9075-409C-AB1A-6FCD1DE2F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2D3BE-34B3-4263-8192-E86006101A1A}"/>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51140654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9A45-8B77-4CAB-A8D5-C7E14D5603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5D57F6-74CE-4003-8C6F-DD8764FE5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1B3A54-C92D-4AF4-A2DB-4144A2EF479F}"/>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5" name="Footer Placeholder 4">
            <a:extLst>
              <a:ext uri="{FF2B5EF4-FFF2-40B4-BE49-F238E27FC236}">
                <a16:creationId xmlns:a16="http://schemas.microsoft.com/office/drawing/2014/main" id="{1B93A3B6-DD84-4D93-AECD-928856B6E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CA834-6023-45B0-A0E0-26274A971055}"/>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85724781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86B03-0CCE-4943-A570-3ECC7F81C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D5FF5-83AF-4D7A-957C-40EA2D027F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3D12E9-8578-4D73-8EB7-FE2E3691B7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DC44D9-F569-4951-8D5D-54354F45770D}"/>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6" name="Footer Placeholder 5">
            <a:extLst>
              <a:ext uri="{FF2B5EF4-FFF2-40B4-BE49-F238E27FC236}">
                <a16:creationId xmlns:a16="http://schemas.microsoft.com/office/drawing/2014/main" id="{A6E7A5CD-95E9-4C16-93B0-FDD7503B4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546B9F-6490-4529-8DEA-E97435276E85}"/>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94564684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A964-34B1-45DB-80AF-0DDCCC031B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1AECE-0775-4D33-AC7F-02DF7EC5C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F618-6EBA-46E5-B68B-6AF7AA6A85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D089A5-9660-4035-8723-AC4F6D53E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6B9A25-0F80-4358-AD6E-D5F70559C7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6F1D37-0BE5-4D54-839D-CCF940A73BB2}"/>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8" name="Footer Placeholder 7">
            <a:extLst>
              <a:ext uri="{FF2B5EF4-FFF2-40B4-BE49-F238E27FC236}">
                <a16:creationId xmlns:a16="http://schemas.microsoft.com/office/drawing/2014/main" id="{684C167F-A831-48B9-939E-D46244684B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ED58B4-E02E-488F-94C7-5F4BCF8A84E0}"/>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82868986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5B11-244F-4F98-9E97-98F59FF425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33E5D9-13FC-4FBD-A63D-05DB37A5CB8E}"/>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4" name="Footer Placeholder 3">
            <a:extLst>
              <a:ext uri="{FF2B5EF4-FFF2-40B4-BE49-F238E27FC236}">
                <a16:creationId xmlns:a16="http://schemas.microsoft.com/office/drawing/2014/main" id="{19E7B6A0-BBF7-4B56-A6AF-7A662F2CAD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DFD6AC-C0E3-4AC2-92AB-F6768BADB630}"/>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39806446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F48124-870B-4553-9D1C-907A38C24E5A}"/>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3" name="Footer Placeholder 2">
            <a:extLst>
              <a:ext uri="{FF2B5EF4-FFF2-40B4-BE49-F238E27FC236}">
                <a16:creationId xmlns:a16="http://schemas.microsoft.com/office/drawing/2014/main" id="{7EE699F2-50A7-459E-90E2-DB7C82CCE8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0E9A1F-1679-44F6-896F-B3CDC14E8D28}"/>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25236662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B16F-A740-455A-B90B-A18026BC9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125EAE-8AB0-4338-9BB4-18271EB2D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467F30-D0FD-4B03-9EDA-795715A45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3F628C-C8BC-4A88-B310-FC0B5274955D}"/>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6" name="Footer Placeholder 5">
            <a:extLst>
              <a:ext uri="{FF2B5EF4-FFF2-40B4-BE49-F238E27FC236}">
                <a16:creationId xmlns:a16="http://schemas.microsoft.com/office/drawing/2014/main" id="{11A9C8CB-98BB-4DBB-9B9C-7E1A38F4A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A204D-EC4A-4F31-A7E6-C197A8267D7A}"/>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312306926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8172-095D-405E-A6D1-9C73E43E5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D0F432-475E-4144-AEA2-EEB149B436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C88810-AC6C-4670-A493-E411B615CB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1A2B3-9685-4C12-A211-C1054DA1AC2D}"/>
              </a:ext>
            </a:extLst>
          </p:cNvPr>
          <p:cNvSpPr>
            <a:spLocks noGrp="1"/>
          </p:cNvSpPr>
          <p:nvPr>
            <p:ph type="dt" sz="half" idx="10"/>
          </p:nvPr>
        </p:nvSpPr>
        <p:spPr/>
        <p:txBody>
          <a:bodyPr/>
          <a:lstStyle/>
          <a:p>
            <a:fld id="{64C626FB-D836-40C3-AB61-491BD79ECE75}" type="datetimeFigureOut">
              <a:rPr lang="en-US" smtClean="0"/>
              <a:t>7/25/2022</a:t>
            </a:fld>
            <a:endParaRPr lang="en-US"/>
          </a:p>
        </p:txBody>
      </p:sp>
      <p:sp>
        <p:nvSpPr>
          <p:cNvPr id="6" name="Footer Placeholder 5">
            <a:extLst>
              <a:ext uri="{FF2B5EF4-FFF2-40B4-BE49-F238E27FC236}">
                <a16:creationId xmlns:a16="http://schemas.microsoft.com/office/drawing/2014/main" id="{A49DE1F8-E215-4CEC-BED6-E75AD12B3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A590C-D0CE-4F01-ADBD-D50DBBF2005B}"/>
              </a:ext>
            </a:extLst>
          </p:cNvPr>
          <p:cNvSpPr>
            <a:spLocks noGrp="1"/>
          </p:cNvSpPr>
          <p:nvPr>
            <p:ph type="sldNum" sz="quarter" idx="12"/>
          </p:nvPr>
        </p:nvSpPr>
        <p:spPr/>
        <p:txBody>
          <a:bodyPr/>
          <a:lstStyle/>
          <a:p>
            <a:fld id="{4021B873-1837-4943-B7E4-B41F2A1732A7}" type="slidenum">
              <a:rPr lang="en-US" smtClean="0"/>
              <a:t>‹#›</a:t>
            </a:fld>
            <a:endParaRPr lang="en-US"/>
          </a:p>
        </p:txBody>
      </p:sp>
    </p:spTree>
    <p:extLst>
      <p:ext uri="{BB962C8B-B14F-4D97-AF65-F5344CB8AC3E}">
        <p14:creationId xmlns:p14="http://schemas.microsoft.com/office/powerpoint/2010/main" val="122126337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28093-DB83-4A90-BEF0-3751D3E5C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9E5B48-906F-41E4-85BA-788B42C3DC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C2257-E23E-4633-957B-679C0C3E30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626FB-D836-40C3-AB61-491BD79ECE75}" type="datetimeFigureOut">
              <a:rPr lang="en-US" smtClean="0"/>
              <a:t>7/25/2022</a:t>
            </a:fld>
            <a:endParaRPr lang="en-US"/>
          </a:p>
        </p:txBody>
      </p:sp>
      <p:sp>
        <p:nvSpPr>
          <p:cNvPr id="5" name="Footer Placeholder 4">
            <a:extLst>
              <a:ext uri="{FF2B5EF4-FFF2-40B4-BE49-F238E27FC236}">
                <a16:creationId xmlns:a16="http://schemas.microsoft.com/office/drawing/2014/main" id="{E1D94A42-8C85-44B1-8A03-A00957F43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3B63D7-E813-4823-BD99-01911B321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1B873-1837-4943-B7E4-B41F2A1732A7}" type="slidenum">
              <a:rPr lang="en-US" smtClean="0"/>
              <a:t>‹#›</a:t>
            </a:fld>
            <a:endParaRPr lang="en-US"/>
          </a:p>
        </p:txBody>
      </p:sp>
    </p:spTree>
    <p:extLst>
      <p:ext uri="{BB962C8B-B14F-4D97-AF65-F5344CB8AC3E}">
        <p14:creationId xmlns:p14="http://schemas.microsoft.com/office/powerpoint/2010/main" val="2633004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mazon.com/" TargetMode="Externa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amazon.com/Gioberti-Front-Dress-Pants-Charcoal/dp/B010117GJA/ref=sxin_16_pa_sp_search_thematic_sspa?content-id=amzn1.sym.e9e1acc1-d514-49fd-a47a-6031d5836f13%3Aamzn1.sym.e9e1acc1-d514-49fd-a47a-6031d5836f13&amp;crid=3STOCYMH1BPZ7&amp;cv_ct_cx=school%2Buniform%2Bboys%2Bnavy%2Bslacks&amp;keywords=school%2Buniform%2Bboys%2Bnavy%2Bslacks&amp;pd_rd_i=B00LJ7SYLA&amp;pd_rd_r=fa88c079-098d-4d43-a69e-7f99f4501bd0&amp;pd_rd_w=gFecR&amp;pd_rd_wg=5xDl3&amp;pf_rd_p=e9e1acc1-d514-49fd-a47a-6031d5836f13&amp;pf_rd_r=DXAXN0VXKA1KADCJ5YCS&amp;qid=1656708065&amp;sprefix=school%2Buniform%2Bboys%2Bnavy%2Bslacks%2Caps%2C101&amp;sr=1-1-f06a3cb8-907c-4703-8a7e-33e464367a73-spons&amp;smid=A2FMODVSXJ99KG&amp;spLa=ZW5jcnlwdGVkUXVhbGlmaWVyPUExUzZVQkowR05BMUpBJmVuY3J5cHRlZElkPUEwMzA2NDQ5MTZUWTlBUDFBQTNINyZlbmNyeXB0ZWRBZElkPUEwOTgyMjIxNko0TzY5REFMVVNXJndpZGdldE5hbWU9c3Bfc2VhcmNoX3RoZW1hdGljJmFjdGlvbj1jbGlja1JlZGlyZWN0JmRvTm90TG9nQ2xpY2s9dHJ1ZQ&amp;th=1" TargetMode="Externa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peoplematters.in/article/watercooler/when-and-how-to-say-no-without-burning-the-bridges-16297"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8B62-0A4C-481A-965D-22553EB54DEA}"/>
              </a:ext>
            </a:extLst>
          </p:cNvPr>
          <p:cNvSpPr>
            <a:spLocks noGrp="1"/>
          </p:cNvSpPr>
          <p:nvPr>
            <p:ph type="ctrTitle"/>
          </p:nvPr>
        </p:nvSpPr>
        <p:spPr>
          <a:xfrm>
            <a:off x="736991" y="401511"/>
            <a:ext cx="5486400" cy="2306637"/>
          </a:xfrm>
        </p:spPr>
        <p:txBody>
          <a:bodyPr>
            <a:normAutofit fontScale="90000"/>
          </a:bodyPr>
          <a:lstStyle/>
          <a:p>
            <a:r>
              <a:rPr lang="en-US" dirty="0"/>
              <a:t>Challenge Preparatory Academy</a:t>
            </a:r>
          </a:p>
        </p:txBody>
      </p:sp>
      <p:sp>
        <p:nvSpPr>
          <p:cNvPr id="3" name="Subtitle 2">
            <a:extLst>
              <a:ext uri="{FF2B5EF4-FFF2-40B4-BE49-F238E27FC236}">
                <a16:creationId xmlns:a16="http://schemas.microsoft.com/office/drawing/2014/main" id="{F148426F-2D2D-4648-A04A-AF096BF11775}"/>
              </a:ext>
            </a:extLst>
          </p:cNvPr>
          <p:cNvSpPr>
            <a:spLocks noGrp="1"/>
          </p:cNvSpPr>
          <p:nvPr>
            <p:ph type="subTitle" idx="1"/>
          </p:nvPr>
        </p:nvSpPr>
        <p:spPr>
          <a:xfrm>
            <a:off x="1036395" y="2686025"/>
            <a:ext cx="4978400" cy="505505"/>
          </a:xfrm>
        </p:spPr>
        <p:txBody>
          <a:bodyPr/>
          <a:lstStyle/>
          <a:p>
            <a:r>
              <a:rPr lang="en-US" dirty="0"/>
              <a:t>School Uniforms</a:t>
            </a:r>
          </a:p>
        </p:txBody>
      </p:sp>
      <p:pic>
        <p:nvPicPr>
          <p:cNvPr id="5" name="Picture 4" descr="A picture containing text, queen&#10;&#10;Description automatically generated">
            <a:extLst>
              <a:ext uri="{FF2B5EF4-FFF2-40B4-BE49-F238E27FC236}">
                <a16:creationId xmlns:a16="http://schemas.microsoft.com/office/drawing/2014/main" id="{D4A38225-42FF-445B-B30F-55CE3922165C}"/>
              </a:ext>
            </a:extLst>
          </p:cNvPr>
          <p:cNvPicPr>
            <a:picLocks noChangeAspect="1"/>
          </p:cNvPicPr>
          <p:nvPr/>
        </p:nvPicPr>
        <p:blipFill rotWithShape="1">
          <a:blip r:embed="rId2">
            <a:extLst>
              <a:ext uri="{28A0092B-C50C-407E-A947-70E740481C1C}">
                <a14:useLocalDpi xmlns:a14="http://schemas.microsoft.com/office/drawing/2010/main" val="0"/>
              </a:ext>
            </a:extLst>
          </a:blip>
          <a:srcRect l="4635"/>
          <a:stretch/>
        </p:blipFill>
        <p:spPr>
          <a:xfrm>
            <a:off x="6168658" y="642191"/>
            <a:ext cx="4523621" cy="4810125"/>
          </a:xfrm>
          <a:prstGeom prst="rect">
            <a:avLst/>
          </a:prstGeom>
        </p:spPr>
      </p:pic>
      <p:pic>
        <p:nvPicPr>
          <p:cNvPr id="7" name="Picture 6" descr="A picture containing text, queen&#10;&#10;Description automatically generated">
            <a:extLst>
              <a:ext uri="{FF2B5EF4-FFF2-40B4-BE49-F238E27FC236}">
                <a16:creationId xmlns:a16="http://schemas.microsoft.com/office/drawing/2014/main" id="{FBE837C4-AA28-4742-88D4-2307A180A3EB}"/>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271855" y="4871016"/>
            <a:ext cx="1146484" cy="11625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C83B6D7-6275-432B-916B-2BCEC4930489}"/>
              </a:ext>
            </a:extLst>
          </p:cNvPr>
          <p:cNvSpPr txBox="1"/>
          <p:nvPr/>
        </p:nvSpPr>
        <p:spPr>
          <a:xfrm>
            <a:off x="736991" y="3021885"/>
            <a:ext cx="5486399" cy="3416320"/>
          </a:xfrm>
          <a:prstGeom prst="rect">
            <a:avLst/>
          </a:prstGeom>
          <a:noFill/>
        </p:spPr>
        <p:txBody>
          <a:bodyPr wrap="square" rtlCol="0">
            <a:spAutoFit/>
          </a:bodyPr>
          <a:lstStyle/>
          <a:p>
            <a:r>
              <a:rPr lang="en-US" dirty="0"/>
              <a:t>All clothing in this presentation, were found on </a:t>
            </a:r>
            <a:r>
              <a:rPr lang="en-US" dirty="0">
                <a:hlinkClick r:id="rId3"/>
              </a:rPr>
              <a:t>www.amazon.com</a:t>
            </a:r>
            <a:r>
              <a:rPr lang="en-US" dirty="0"/>
              <a:t> , searching for school uniforms.</a:t>
            </a:r>
          </a:p>
          <a:p>
            <a:endParaRPr lang="en-US" dirty="0"/>
          </a:p>
          <a:p>
            <a:pPr algn="ctr"/>
            <a:r>
              <a:rPr lang="en-US" dirty="0">
                <a:highlight>
                  <a:srgbClr val="FFFF00"/>
                </a:highlight>
              </a:rPr>
              <a:t>*Please plan for these events, that all parents are expected to participated in*</a:t>
            </a:r>
          </a:p>
          <a:p>
            <a:pPr algn="ctr"/>
            <a:endParaRPr lang="en-US" dirty="0">
              <a:highlight>
                <a:srgbClr val="FFFF00"/>
              </a:highlight>
            </a:endParaRPr>
          </a:p>
          <a:p>
            <a:pPr algn="ctr"/>
            <a:r>
              <a:rPr lang="en-US" dirty="0">
                <a:effectLst>
                  <a:outerShdw blurRad="38100" dist="38100" dir="2700000" algn="tl">
                    <a:srgbClr val="000000">
                      <a:alpha val="43137"/>
                    </a:srgbClr>
                  </a:outerShdw>
                </a:effectLst>
              </a:rPr>
              <a:t>Student Summer Assessments</a:t>
            </a:r>
            <a:r>
              <a:rPr lang="en-US" dirty="0"/>
              <a:t>, July 20</a:t>
            </a:r>
            <a:r>
              <a:rPr lang="en-US" baseline="30000" dirty="0"/>
              <a:t>th</a:t>
            </a:r>
            <a:r>
              <a:rPr lang="en-US" dirty="0"/>
              <a:t> – 23</a:t>
            </a:r>
            <a:r>
              <a:rPr lang="en-US" baseline="30000" dirty="0"/>
              <a:t>rd</a:t>
            </a:r>
            <a:r>
              <a:rPr lang="en-US" dirty="0"/>
              <a:t>, 2022</a:t>
            </a:r>
          </a:p>
          <a:p>
            <a:pPr algn="ctr"/>
            <a:r>
              <a:rPr lang="en-US" dirty="0">
                <a:effectLst>
                  <a:outerShdw blurRad="38100" dist="38100" dir="2700000" algn="tl">
                    <a:srgbClr val="000000">
                      <a:alpha val="43137"/>
                    </a:srgbClr>
                  </a:outerShdw>
                </a:effectLst>
              </a:rPr>
              <a:t>Parent &amp; Student Orientation </a:t>
            </a:r>
            <a:r>
              <a:rPr lang="en-US" dirty="0"/>
              <a:t>July 26</a:t>
            </a:r>
            <a:r>
              <a:rPr lang="en-US" baseline="30000" dirty="0"/>
              <a:t>th</a:t>
            </a:r>
            <a:r>
              <a:rPr lang="en-US" dirty="0"/>
              <a:t>, 5 – 6:30 pm</a:t>
            </a:r>
          </a:p>
          <a:p>
            <a:pPr algn="ctr"/>
            <a:r>
              <a:rPr lang="en-US" dirty="0"/>
              <a:t>New Students Orientation, August 2 @ 7:45 am to 10 am</a:t>
            </a:r>
          </a:p>
          <a:p>
            <a:pPr algn="ctr"/>
            <a:r>
              <a:rPr lang="en-US" dirty="0"/>
              <a:t>And August 3 @ 1:45 to 3:45 pm</a:t>
            </a:r>
          </a:p>
          <a:p>
            <a:pPr algn="ctr"/>
            <a:r>
              <a:rPr lang="en-US" dirty="0">
                <a:effectLst>
                  <a:outerShdw blurRad="38100" dist="38100" dir="2700000" algn="tl">
                    <a:srgbClr val="000000">
                      <a:alpha val="43137"/>
                    </a:srgbClr>
                  </a:outerShdw>
                </a:effectLst>
              </a:rPr>
              <a:t>Open House Meet &amp; Greet</a:t>
            </a:r>
            <a:r>
              <a:rPr lang="en-US" dirty="0"/>
              <a:t>, August 5th, 4-6:30 pm</a:t>
            </a:r>
          </a:p>
          <a:p>
            <a:pPr algn="ctr"/>
            <a:r>
              <a:rPr lang="en-US" b="1" dirty="0">
                <a:effectLst>
                  <a:outerShdw blurRad="38100" dist="38100" dir="2700000" algn="tl">
                    <a:srgbClr val="000000">
                      <a:alpha val="43137"/>
                    </a:srgbClr>
                  </a:outerShdw>
                </a:effectLst>
                <a:highlight>
                  <a:srgbClr val="FFFF00"/>
                </a:highlight>
              </a:rPr>
              <a:t>1</a:t>
            </a:r>
            <a:r>
              <a:rPr lang="en-US" b="1" baseline="30000" dirty="0">
                <a:effectLst>
                  <a:outerShdw blurRad="38100" dist="38100" dir="2700000" algn="tl">
                    <a:srgbClr val="000000">
                      <a:alpha val="43137"/>
                    </a:srgbClr>
                  </a:outerShdw>
                </a:effectLst>
                <a:highlight>
                  <a:srgbClr val="FFFF00"/>
                </a:highlight>
              </a:rPr>
              <a:t>st</a:t>
            </a:r>
            <a:r>
              <a:rPr lang="en-US" b="1" dirty="0">
                <a:effectLst>
                  <a:outerShdw blurRad="38100" dist="38100" dir="2700000" algn="tl">
                    <a:srgbClr val="000000">
                      <a:alpha val="43137"/>
                    </a:srgbClr>
                  </a:outerShdw>
                </a:effectLst>
                <a:highlight>
                  <a:srgbClr val="FFFF00"/>
                </a:highlight>
              </a:rPr>
              <a:t> Day of School August 8th, 2022</a:t>
            </a:r>
          </a:p>
        </p:txBody>
      </p:sp>
    </p:spTree>
    <p:extLst>
      <p:ext uri="{BB962C8B-B14F-4D97-AF65-F5344CB8AC3E}">
        <p14:creationId xmlns:p14="http://schemas.microsoft.com/office/powerpoint/2010/main" val="3352670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3372C2-6F00-489A-80B0-A86BFC72C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490"/>
            <a:ext cx="5498242" cy="3840480"/>
          </a:xfrm>
          <a:prstGeom prst="rect">
            <a:avLst/>
          </a:prstGeom>
        </p:spPr>
      </p:pic>
      <p:pic>
        <p:nvPicPr>
          <p:cNvPr id="3" name="Picture 2">
            <a:extLst>
              <a:ext uri="{FF2B5EF4-FFF2-40B4-BE49-F238E27FC236}">
                <a16:creationId xmlns:a16="http://schemas.microsoft.com/office/drawing/2014/main" id="{F0CD4A6A-4388-4DF6-A198-1DA441F93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056" y="1505243"/>
            <a:ext cx="5508312" cy="3847514"/>
          </a:xfrm>
          <a:prstGeom prst="rect">
            <a:avLst/>
          </a:prstGeom>
        </p:spPr>
      </p:pic>
      <p:pic>
        <p:nvPicPr>
          <p:cNvPr id="4" name="Picture 3">
            <a:extLst>
              <a:ext uri="{FF2B5EF4-FFF2-40B4-BE49-F238E27FC236}">
                <a16:creationId xmlns:a16="http://schemas.microsoft.com/office/drawing/2014/main" id="{629B2E89-5AD1-40FF-A46B-760261198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520" y="3597812"/>
            <a:ext cx="4400607" cy="3073791"/>
          </a:xfrm>
          <a:prstGeom prst="rect">
            <a:avLst/>
          </a:prstGeom>
        </p:spPr>
      </p:pic>
      <p:sp>
        <p:nvSpPr>
          <p:cNvPr id="5" name="TextBox 4">
            <a:extLst>
              <a:ext uri="{FF2B5EF4-FFF2-40B4-BE49-F238E27FC236}">
                <a16:creationId xmlns:a16="http://schemas.microsoft.com/office/drawing/2014/main" id="{1A65D564-98E5-566D-D3CE-8CED427CA854}"/>
              </a:ext>
            </a:extLst>
          </p:cNvPr>
          <p:cNvSpPr txBox="1"/>
          <p:nvPr/>
        </p:nvSpPr>
        <p:spPr>
          <a:xfrm>
            <a:off x="5595212" y="516194"/>
            <a:ext cx="2754156" cy="369332"/>
          </a:xfrm>
          <a:prstGeom prst="rect">
            <a:avLst/>
          </a:prstGeom>
          <a:noFill/>
        </p:spPr>
        <p:txBody>
          <a:bodyPr wrap="square" rtlCol="0">
            <a:spAutoFit/>
          </a:bodyPr>
          <a:lstStyle/>
          <a:p>
            <a:r>
              <a:rPr lang="en-US" b="1" dirty="0">
                <a:highlight>
                  <a:srgbClr val="FFFF00"/>
                </a:highlight>
              </a:rPr>
              <a:t>This plaid skirt is required</a:t>
            </a:r>
          </a:p>
        </p:txBody>
      </p:sp>
    </p:spTree>
    <p:extLst>
      <p:ext uri="{BB962C8B-B14F-4D97-AF65-F5344CB8AC3E}">
        <p14:creationId xmlns:p14="http://schemas.microsoft.com/office/powerpoint/2010/main" val="7970619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CDD941-8326-4A68-A6DC-02C7778DD3CA}"/>
              </a:ext>
            </a:extLst>
          </p:cNvPr>
          <p:cNvSpPr/>
          <p:nvPr/>
        </p:nvSpPr>
        <p:spPr>
          <a:xfrm>
            <a:off x="530123" y="364812"/>
            <a:ext cx="449180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Casual Uniform</a:t>
            </a:r>
          </a:p>
        </p:txBody>
      </p:sp>
      <p:pic>
        <p:nvPicPr>
          <p:cNvPr id="3" name="Picture 2">
            <a:extLst>
              <a:ext uri="{FF2B5EF4-FFF2-40B4-BE49-F238E27FC236}">
                <a16:creationId xmlns:a16="http://schemas.microsoft.com/office/drawing/2014/main" id="{8CDAE162-823B-43D1-BF56-808CEE239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893" y="1406769"/>
            <a:ext cx="4219347" cy="2947182"/>
          </a:xfrm>
          <a:prstGeom prst="rect">
            <a:avLst/>
          </a:prstGeom>
        </p:spPr>
      </p:pic>
      <p:pic>
        <p:nvPicPr>
          <p:cNvPr id="4" name="Picture 3">
            <a:extLst>
              <a:ext uri="{FF2B5EF4-FFF2-40B4-BE49-F238E27FC236}">
                <a16:creationId xmlns:a16="http://schemas.microsoft.com/office/drawing/2014/main" id="{FD7FB9F5-9FE0-4292-BB0C-3EE5C36A1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351" y="646802"/>
            <a:ext cx="5790719" cy="4044773"/>
          </a:xfrm>
          <a:prstGeom prst="rect">
            <a:avLst/>
          </a:prstGeom>
        </p:spPr>
      </p:pic>
      <p:pic>
        <p:nvPicPr>
          <p:cNvPr id="5" name="Picture 4">
            <a:extLst>
              <a:ext uri="{FF2B5EF4-FFF2-40B4-BE49-F238E27FC236}">
                <a16:creationId xmlns:a16="http://schemas.microsoft.com/office/drawing/2014/main" id="{4F70A490-98AE-488D-9D96-515F9EB2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905" y="3685735"/>
            <a:ext cx="3252624" cy="2271933"/>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8490CF08-8089-4BB9-BCD4-D107909A9744}"/>
              </a:ext>
            </a:extLst>
          </p:cNvPr>
          <p:cNvPicPr>
            <a:picLocks noChangeAspect="1"/>
          </p:cNvPicPr>
          <p:nvPr/>
        </p:nvPicPr>
        <p:blipFill rotWithShape="1">
          <a:blip r:embed="rId5">
            <a:extLst>
              <a:ext uri="{28A0092B-C50C-407E-A947-70E740481C1C}">
                <a14:useLocalDpi xmlns:a14="http://schemas.microsoft.com/office/drawing/2010/main" val="0"/>
              </a:ext>
            </a:extLst>
          </a:blip>
          <a:srcRect r="23684"/>
          <a:stretch/>
        </p:blipFill>
        <p:spPr>
          <a:xfrm>
            <a:off x="2279000" y="3052689"/>
            <a:ext cx="2742930" cy="3277771"/>
          </a:xfrm>
          <a:prstGeom prst="rect">
            <a:avLst/>
          </a:prstGeom>
        </p:spPr>
      </p:pic>
      <p:sp>
        <p:nvSpPr>
          <p:cNvPr id="7" name="TextBox 6">
            <a:extLst>
              <a:ext uri="{FF2B5EF4-FFF2-40B4-BE49-F238E27FC236}">
                <a16:creationId xmlns:a16="http://schemas.microsoft.com/office/drawing/2014/main" id="{44227AB0-41BA-4435-AA0C-854BAB7FF579}"/>
              </a:ext>
            </a:extLst>
          </p:cNvPr>
          <p:cNvSpPr txBox="1"/>
          <p:nvPr/>
        </p:nvSpPr>
        <p:spPr>
          <a:xfrm>
            <a:off x="5739233" y="4727055"/>
            <a:ext cx="2022791" cy="1754326"/>
          </a:xfrm>
          <a:prstGeom prst="rect">
            <a:avLst/>
          </a:prstGeom>
          <a:noFill/>
          <a:ln w="28575">
            <a:solidFill>
              <a:schemeClr val="accent1"/>
            </a:solidFill>
          </a:ln>
        </p:spPr>
        <p:txBody>
          <a:bodyPr wrap="square" rtlCol="0">
            <a:spAutoFit/>
          </a:bodyPr>
          <a:lstStyle/>
          <a:p>
            <a:r>
              <a:rPr lang="en-US" dirty="0"/>
              <a:t>All can be either, navy blue, burgundy or grey. Yes, students can mix and match colors. </a:t>
            </a:r>
          </a:p>
        </p:txBody>
      </p:sp>
    </p:spTree>
    <p:extLst>
      <p:ext uri="{BB962C8B-B14F-4D97-AF65-F5344CB8AC3E}">
        <p14:creationId xmlns:p14="http://schemas.microsoft.com/office/powerpoint/2010/main" val="110725410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29F10-2B87-4EFD-8BAB-4CF20B802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70131" cy="4030393"/>
          </a:xfrm>
          <a:prstGeom prst="rect">
            <a:avLst/>
          </a:prstGeom>
        </p:spPr>
      </p:pic>
      <p:pic>
        <p:nvPicPr>
          <p:cNvPr id="3" name="Picture 2">
            <a:extLst>
              <a:ext uri="{FF2B5EF4-FFF2-40B4-BE49-F238E27FC236}">
                <a16:creationId xmlns:a16="http://schemas.microsoft.com/office/drawing/2014/main" id="{5B4D441F-A8FB-4315-9DEB-698170E8F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342" y="1600199"/>
            <a:ext cx="6958396" cy="4860387"/>
          </a:xfrm>
          <a:prstGeom prst="rect">
            <a:avLst/>
          </a:prstGeom>
        </p:spPr>
      </p:pic>
      <p:sp>
        <p:nvSpPr>
          <p:cNvPr id="4" name="TextBox 3">
            <a:extLst>
              <a:ext uri="{FF2B5EF4-FFF2-40B4-BE49-F238E27FC236}">
                <a16:creationId xmlns:a16="http://schemas.microsoft.com/office/drawing/2014/main" id="{8ABAFBE4-CB28-42CC-92F9-9C494CBEE373}"/>
              </a:ext>
            </a:extLst>
          </p:cNvPr>
          <p:cNvSpPr txBox="1"/>
          <p:nvPr/>
        </p:nvSpPr>
        <p:spPr>
          <a:xfrm>
            <a:off x="1395681" y="4284408"/>
            <a:ext cx="1489384" cy="2308324"/>
          </a:xfrm>
          <a:prstGeom prst="rect">
            <a:avLst/>
          </a:prstGeom>
          <a:noFill/>
          <a:ln w="28575">
            <a:solidFill>
              <a:schemeClr val="accent1"/>
            </a:solidFill>
          </a:ln>
        </p:spPr>
        <p:txBody>
          <a:bodyPr wrap="square" rtlCol="0">
            <a:spAutoFit/>
          </a:bodyPr>
          <a:lstStyle/>
          <a:p>
            <a:r>
              <a:rPr lang="en-US" dirty="0"/>
              <a:t>All can be either, navy blue, burgundy or grey. Yes, students can mix and match colors. </a:t>
            </a:r>
          </a:p>
        </p:txBody>
      </p:sp>
    </p:spTree>
    <p:extLst>
      <p:ext uri="{BB962C8B-B14F-4D97-AF65-F5344CB8AC3E}">
        <p14:creationId xmlns:p14="http://schemas.microsoft.com/office/powerpoint/2010/main" val="371889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1EA4B8-563E-5B67-92EE-52625D8497EC}"/>
              </a:ext>
            </a:extLst>
          </p:cNvPr>
          <p:cNvPicPr>
            <a:picLocks noChangeAspect="1"/>
          </p:cNvPicPr>
          <p:nvPr/>
        </p:nvPicPr>
        <p:blipFill>
          <a:blip r:embed="rId2"/>
          <a:stretch>
            <a:fillRect/>
          </a:stretch>
        </p:blipFill>
        <p:spPr>
          <a:xfrm>
            <a:off x="769617" y="321734"/>
            <a:ext cx="4801933" cy="2905170"/>
          </a:xfrm>
          <a:prstGeom prst="rect">
            <a:avLst/>
          </a:prstGeom>
        </p:spPr>
      </p:pic>
      <p:sp>
        <p:nvSpPr>
          <p:cNvPr id="14" name="Rectangle 13">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A47C2D-4F6F-9957-9218-B78014BAF14C}"/>
              </a:ext>
            </a:extLst>
          </p:cNvPr>
          <p:cNvPicPr>
            <a:picLocks noChangeAspect="1"/>
          </p:cNvPicPr>
          <p:nvPr/>
        </p:nvPicPr>
        <p:blipFill>
          <a:blip r:embed="rId3"/>
          <a:stretch>
            <a:fillRect/>
          </a:stretch>
        </p:blipFill>
        <p:spPr>
          <a:xfrm>
            <a:off x="7988229" y="321734"/>
            <a:ext cx="1752204" cy="2905170"/>
          </a:xfrm>
          <a:prstGeom prst="rect">
            <a:avLst/>
          </a:prstGeom>
        </p:spPr>
      </p:pic>
      <p:sp>
        <p:nvSpPr>
          <p:cNvPr id="16" name="Rectangle 15">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6C36F51-C693-B0C0-A24A-E9E63829B7FB}"/>
              </a:ext>
            </a:extLst>
          </p:cNvPr>
          <p:cNvPicPr>
            <a:picLocks noChangeAspect="1"/>
          </p:cNvPicPr>
          <p:nvPr/>
        </p:nvPicPr>
        <p:blipFill>
          <a:blip r:embed="rId4"/>
          <a:stretch>
            <a:fillRect/>
          </a:stretch>
        </p:blipFill>
        <p:spPr>
          <a:xfrm>
            <a:off x="870116" y="3631096"/>
            <a:ext cx="4600933" cy="2760560"/>
          </a:xfrm>
          <a:prstGeom prst="rect">
            <a:avLst/>
          </a:prstGeom>
        </p:spPr>
      </p:pic>
      <p:pic>
        <p:nvPicPr>
          <p:cNvPr id="5" name="Picture 4">
            <a:extLst>
              <a:ext uri="{FF2B5EF4-FFF2-40B4-BE49-F238E27FC236}">
                <a16:creationId xmlns:a16="http://schemas.microsoft.com/office/drawing/2014/main" id="{DBDE3E1B-3753-2B11-C96B-481A55F6FAEB}"/>
              </a:ext>
            </a:extLst>
          </p:cNvPr>
          <p:cNvPicPr>
            <a:picLocks noChangeAspect="1"/>
          </p:cNvPicPr>
          <p:nvPr/>
        </p:nvPicPr>
        <p:blipFill rotWithShape="1">
          <a:blip r:embed="rId5"/>
          <a:srcRect r="47360"/>
          <a:stretch/>
        </p:blipFill>
        <p:spPr>
          <a:xfrm>
            <a:off x="8179771" y="3631096"/>
            <a:ext cx="1369120" cy="2760560"/>
          </a:xfrm>
          <a:prstGeom prst="rect">
            <a:avLst/>
          </a:prstGeom>
        </p:spPr>
      </p:pic>
    </p:spTree>
    <p:extLst>
      <p:ext uri="{BB962C8B-B14F-4D97-AF65-F5344CB8AC3E}">
        <p14:creationId xmlns:p14="http://schemas.microsoft.com/office/powerpoint/2010/main" val="40802434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59E89A-47B2-DEA1-E5EE-5EEC14F97C8A}"/>
              </a:ext>
            </a:extLst>
          </p:cNvPr>
          <p:cNvPicPr>
            <a:picLocks noChangeAspect="1"/>
          </p:cNvPicPr>
          <p:nvPr/>
        </p:nvPicPr>
        <p:blipFill>
          <a:blip r:embed="rId2"/>
          <a:stretch>
            <a:fillRect/>
          </a:stretch>
        </p:blipFill>
        <p:spPr>
          <a:xfrm>
            <a:off x="643467" y="1128029"/>
            <a:ext cx="3278292" cy="1655537"/>
          </a:xfrm>
          <a:prstGeom prst="rect">
            <a:avLst/>
          </a:prstGeom>
        </p:spPr>
      </p:pic>
      <p:pic>
        <p:nvPicPr>
          <p:cNvPr id="5" name="Picture 4">
            <a:extLst>
              <a:ext uri="{FF2B5EF4-FFF2-40B4-BE49-F238E27FC236}">
                <a16:creationId xmlns:a16="http://schemas.microsoft.com/office/drawing/2014/main" id="{E6F76418-5E41-5420-34D5-2620C97D940F}"/>
              </a:ext>
            </a:extLst>
          </p:cNvPr>
          <p:cNvPicPr>
            <a:picLocks noChangeAspect="1"/>
          </p:cNvPicPr>
          <p:nvPr/>
        </p:nvPicPr>
        <p:blipFill>
          <a:blip r:embed="rId3"/>
          <a:stretch>
            <a:fillRect/>
          </a:stretch>
        </p:blipFill>
        <p:spPr>
          <a:xfrm>
            <a:off x="4499654" y="643466"/>
            <a:ext cx="3231215" cy="5571062"/>
          </a:xfrm>
          <a:prstGeom prst="rect">
            <a:avLst/>
          </a:prstGeom>
        </p:spPr>
      </p:pic>
      <p:pic>
        <p:nvPicPr>
          <p:cNvPr id="9" name="Picture 8">
            <a:extLst>
              <a:ext uri="{FF2B5EF4-FFF2-40B4-BE49-F238E27FC236}">
                <a16:creationId xmlns:a16="http://schemas.microsoft.com/office/drawing/2014/main" id="{937822AA-E6E5-CC6F-BADE-BA30993D477A}"/>
              </a:ext>
            </a:extLst>
          </p:cNvPr>
          <p:cNvPicPr>
            <a:picLocks noChangeAspect="1"/>
          </p:cNvPicPr>
          <p:nvPr/>
        </p:nvPicPr>
        <p:blipFill>
          <a:blip r:embed="rId4"/>
          <a:stretch>
            <a:fillRect/>
          </a:stretch>
        </p:blipFill>
        <p:spPr>
          <a:xfrm>
            <a:off x="8308764" y="1000065"/>
            <a:ext cx="3239769" cy="1911463"/>
          </a:xfrm>
          <a:prstGeom prst="rect">
            <a:avLst/>
          </a:prstGeom>
        </p:spPr>
      </p:pic>
      <p:pic>
        <p:nvPicPr>
          <p:cNvPr id="3" name="Picture 2">
            <a:extLst>
              <a:ext uri="{FF2B5EF4-FFF2-40B4-BE49-F238E27FC236}">
                <a16:creationId xmlns:a16="http://schemas.microsoft.com/office/drawing/2014/main" id="{1102ACF1-B74F-6DE6-CE0F-2830B9339CA1}"/>
              </a:ext>
            </a:extLst>
          </p:cNvPr>
          <p:cNvPicPr>
            <a:picLocks noChangeAspect="1"/>
          </p:cNvPicPr>
          <p:nvPr/>
        </p:nvPicPr>
        <p:blipFill>
          <a:blip r:embed="rId5"/>
          <a:stretch>
            <a:fillRect/>
          </a:stretch>
        </p:blipFill>
        <p:spPr>
          <a:xfrm>
            <a:off x="643467" y="4168678"/>
            <a:ext cx="3278292" cy="1467035"/>
          </a:xfrm>
          <a:prstGeom prst="rect">
            <a:avLst/>
          </a:prstGeom>
        </p:spPr>
      </p:pic>
      <p:pic>
        <p:nvPicPr>
          <p:cNvPr id="7" name="Picture 6">
            <a:extLst>
              <a:ext uri="{FF2B5EF4-FFF2-40B4-BE49-F238E27FC236}">
                <a16:creationId xmlns:a16="http://schemas.microsoft.com/office/drawing/2014/main" id="{EF8BC92C-11E8-5E0B-4720-E9F1F67F41B5}"/>
              </a:ext>
            </a:extLst>
          </p:cNvPr>
          <p:cNvPicPr>
            <a:picLocks noChangeAspect="1"/>
          </p:cNvPicPr>
          <p:nvPr/>
        </p:nvPicPr>
        <p:blipFill>
          <a:blip r:embed="rId6"/>
          <a:stretch>
            <a:fillRect/>
          </a:stretch>
        </p:blipFill>
        <p:spPr>
          <a:xfrm>
            <a:off x="8308763" y="3891332"/>
            <a:ext cx="3239769" cy="2041054"/>
          </a:xfrm>
          <a:prstGeom prst="rect">
            <a:avLst/>
          </a:prstGeom>
        </p:spPr>
      </p:pic>
      <p:sp>
        <p:nvSpPr>
          <p:cNvPr id="12" name="TextBox 11">
            <a:extLst>
              <a:ext uri="{FF2B5EF4-FFF2-40B4-BE49-F238E27FC236}">
                <a16:creationId xmlns:a16="http://schemas.microsoft.com/office/drawing/2014/main" id="{EDD1B34E-3BF6-3640-C803-D238DD6B9001}"/>
              </a:ext>
            </a:extLst>
          </p:cNvPr>
          <p:cNvSpPr txBox="1"/>
          <p:nvPr/>
        </p:nvSpPr>
        <p:spPr>
          <a:xfrm>
            <a:off x="643467" y="5932386"/>
            <a:ext cx="3751552" cy="646331"/>
          </a:xfrm>
          <a:prstGeom prst="rect">
            <a:avLst/>
          </a:prstGeom>
          <a:noFill/>
        </p:spPr>
        <p:txBody>
          <a:bodyPr wrap="square" rtlCol="0">
            <a:spAutoFit/>
          </a:bodyPr>
          <a:lstStyle/>
          <a:p>
            <a:r>
              <a:rPr lang="en-US" dirty="0">
                <a:highlight>
                  <a:srgbClr val="FFFF00"/>
                </a:highlight>
              </a:rPr>
              <a:t>Loafers, Mary Janes and Shooties (colors = black or burgundy)</a:t>
            </a:r>
          </a:p>
        </p:txBody>
      </p:sp>
      <p:sp>
        <p:nvSpPr>
          <p:cNvPr id="13" name="TextBox 12">
            <a:extLst>
              <a:ext uri="{FF2B5EF4-FFF2-40B4-BE49-F238E27FC236}">
                <a16:creationId xmlns:a16="http://schemas.microsoft.com/office/drawing/2014/main" id="{7FF4268C-01C8-B07C-5083-1FB5CF6F0E34}"/>
              </a:ext>
            </a:extLst>
          </p:cNvPr>
          <p:cNvSpPr txBox="1"/>
          <p:nvPr/>
        </p:nvSpPr>
        <p:spPr>
          <a:xfrm>
            <a:off x="412955" y="280219"/>
            <a:ext cx="4291780" cy="369332"/>
          </a:xfrm>
          <a:prstGeom prst="rect">
            <a:avLst/>
          </a:prstGeom>
          <a:noFill/>
        </p:spPr>
        <p:txBody>
          <a:bodyPr wrap="square" rtlCol="0">
            <a:spAutoFit/>
          </a:bodyPr>
          <a:lstStyle/>
          <a:p>
            <a:r>
              <a:rPr lang="en-US" dirty="0">
                <a:highlight>
                  <a:srgbClr val="FFFF00"/>
                </a:highlight>
              </a:rPr>
              <a:t>Shoes for Girls,  select from this type only</a:t>
            </a:r>
          </a:p>
        </p:txBody>
      </p:sp>
    </p:spTree>
    <p:extLst>
      <p:ext uri="{BB962C8B-B14F-4D97-AF65-F5344CB8AC3E}">
        <p14:creationId xmlns:p14="http://schemas.microsoft.com/office/powerpoint/2010/main" val="25055798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2DDE9D-E7C4-11F3-A375-5E8E7C863887}"/>
              </a:ext>
            </a:extLst>
          </p:cNvPr>
          <p:cNvSpPr/>
          <p:nvPr/>
        </p:nvSpPr>
        <p:spPr>
          <a:xfrm>
            <a:off x="412955" y="1433504"/>
            <a:ext cx="11665973"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Just Boys Casual Attire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a typeface="+mn-ea"/>
                <a:cs typeface="+mn-cs"/>
              </a:rPr>
              <a:t>Only clothing on this list  can be worn,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a typeface="+mn-ea"/>
                <a:cs typeface="+mn-cs"/>
              </a:rPr>
              <a:t>mixing and matching is encouraged</a:t>
            </a:r>
          </a:p>
        </p:txBody>
      </p:sp>
    </p:spTree>
    <p:extLst>
      <p:ext uri="{BB962C8B-B14F-4D97-AF65-F5344CB8AC3E}">
        <p14:creationId xmlns:p14="http://schemas.microsoft.com/office/powerpoint/2010/main" val="398825004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7D7327-A502-4B9E-8AB0-A0457191A388}"/>
              </a:ext>
            </a:extLst>
          </p:cNvPr>
          <p:cNvPicPr>
            <a:picLocks noChangeAspect="1"/>
          </p:cNvPicPr>
          <p:nvPr/>
        </p:nvPicPr>
        <p:blipFill>
          <a:blip r:embed="rId2"/>
          <a:stretch>
            <a:fillRect/>
          </a:stretch>
        </p:blipFill>
        <p:spPr>
          <a:xfrm>
            <a:off x="456817" y="1215557"/>
            <a:ext cx="11277600" cy="4426458"/>
          </a:xfrm>
          <a:prstGeom prst="rect">
            <a:avLst/>
          </a:prstGeom>
        </p:spPr>
      </p:pic>
      <p:sp>
        <p:nvSpPr>
          <p:cNvPr id="9" name="TextBox 8">
            <a:extLst>
              <a:ext uri="{FF2B5EF4-FFF2-40B4-BE49-F238E27FC236}">
                <a16:creationId xmlns:a16="http://schemas.microsoft.com/office/drawing/2014/main" id="{7B4F90CE-2511-4FEC-9605-38EF53D213EB}"/>
              </a:ext>
            </a:extLst>
          </p:cNvPr>
          <p:cNvSpPr txBox="1"/>
          <p:nvPr/>
        </p:nvSpPr>
        <p:spPr>
          <a:xfrm>
            <a:off x="4271453" y="4087766"/>
            <a:ext cx="4797082" cy="646331"/>
          </a:xfrm>
          <a:prstGeom prst="rect">
            <a:avLst/>
          </a:prstGeom>
          <a:noFill/>
          <a:ln w="28575">
            <a:solidFill>
              <a:schemeClr val="accent1"/>
            </a:solidFill>
          </a:ln>
        </p:spPr>
        <p:txBody>
          <a:bodyPr wrap="square" rtlCol="0">
            <a:spAutoFit/>
          </a:bodyPr>
          <a:lstStyle/>
          <a:p>
            <a:r>
              <a:rPr lang="en-US" dirty="0"/>
              <a:t>All can be either, navy blue, burgundy or grey. Yes, students can mix and match colors. </a:t>
            </a:r>
          </a:p>
        </p:txBody>
      </p:sp>
    </p:spTree>
    <p:extLst>
      <p:ext uri="{BB962C8B-B14F-4D97-AF65-F5344CB8AC3E}">
        <p14:creationId xmlns:p14="http://schemas.microsoft.com/office/powerpoint/2010/main" val="317679533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6F2B1AEE-904D-4253-240A-45E3F4021D40}"/>
              </a:ext>
            </a:extLst>
          </p:cNvPr>
          <p:cNvPicPr>
            <a:picLocks noChangeAspect="1"/>
          </p:cNvPicPr>
          <p:nvPr/>
        </p:nvPicPr>
        <p:blipFill>
          <a:blip r:embed="rId3"/>
          <a:stretch>
            <a:fillRect/>
          </a:stretch>
        </p:blipFill>
        <p:spPr>
          <a:xfrm>
            <a:off x="643467" y="1386349"/>
            <a:ext cx="5291666" cy="3683068"/>
          </a:xfrm>
          <a:prstGeom prst="rect">
            <a:avLst/>
          </a:prstGeom>
        </p:spPr>
      </p:pic>
      <p:pic>
        <p:nvPicPr>
          <p:cNvPr id="6" name="Picture 5">
            <a:extLst>
              <a:ext uri="{FF2B5EF4-FFF2-40B4-BE49-F238E27FC236}">
                <a16:creationId xmlns:a16="http://schemas.microsoft.com/office/drawing/2014/main" id="{FB48DE94-E08A-037D-96A3-6245227961C8}"/>
              </a:ext>
            </a:extLst>
          </p:cNvPr>
          <p:cNvPicPr>
            <a:picLocks noChangeAspect="1"/>
          </p:cNvPicPr>
          <p:nvPr/>
        </p:nvPicPr>
        <p:blipFill>
          <a:blip r:embed="rId4"/>
          <a:stretch>
            <a:fillRect/>
          </a:stretch>
        </p:blipFill>
        <p:spPr>
          <a:xfrm>
            <a:off x="6256866" y="1373119"/>
            <a:ext cx="5291667" cy="3683068"/>
          </a:xfrm>
          <a:prstGeom prst="rect">
            <a:avLst/>
          </a:prstGeom>
        </p:spPr>
      </p:pic>
      <p:sp>
        <p:nvSpPr>
          <p:cNvPr id="8" name="TextBox 7">
            <a:extLst>
              <a:ext uri="{FF2B5EF4-FFF2-40B4-BE49-F238E27FC236}">
                <a16:creationId xmlns:a16="http://schemas.microsoft.com/office/drawing/2014/main" id="{D57DEE93-B15D-E6E2-C16B-6694C66D88A2}"/>
              </a:ext>
            </a:extLst>
          </p:cNvPr>
          <p:cNvSpPr txBox="1"/>
          <p:nvPr/>
        </p:nvSpPr>
        <p:spPr>
          <a:xfrm>
            <a:off x="2566219" y="5412659"/>
            <a:ext cx="7241457" cy="369332"/>
          </a:xfrm>
          <a:prstGeom prst="rect">
            <a:avLst/>
          </a:prstGeom>
          <a:noFill/>
        </p:spPr>
        <p:txBody>
          <a:bodyPr wrap="square" rtlCol="0">
            <a:spAutoFit/>
          </a:bodyPr>
          <a:lstStyle/>
          <a:p>
            <a:r>
              <a:rPr lang="en-US" b="1" dirty="0">
                <a:highlight>
                  <a:srgbClr val="FFFF00"/>
                </a:highlight>
              </a:rPr>
              <a:t>These two colors (grey and royal blue), slacks are required for boys</a:t>
            </a:r>
          </a:p>
        </p:txBody>
      </p:sp>
    </p:spTree>
    <p:extLst>
      <p:ext uri="{BB962C8B-B14F-4D97-AF65-F5344CB8AC3E}">
        <p14:creationId xmlns:p14="http://schemas.microsoft.com/office/powerpoint/2010/main" val="54850996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52EE8-06BC-08AF-8F55-5220ED598E99}"/>
              </a:ext>
            </a:extLst>
          </p:cNvPr>
          <p:cNvPicPr>
            <a:picLocks noChangeAspect="1"/>
          </p:cNvPicPr>
          <p:nvPr/>
        </p:nvPicPr>
        <p:blipFill>
          <a:blip r:embed="rId2"/>
          <a:stretch>
            <a:fillRect/>
          </a:stretch>
        </p:blipFill>
        <p:spPr>
          <a:xfrm>
            <a:off x="643467" y="1801812"/>
            <a:ext cx="5291666" cy="3254375"/>
          </a:xfrm>
          <a:prstGeom prst="rect">
            <a:avLst/>
          </a:prstGeom>
        </p:spPr>
      </p:pic>
      <p:pic>
        <p:nvPicPr>
          <p:cNvPr id="4" name="Picture 3">
            <a:extLst>
              <a:ext uri="{FF2B5EF4-FFF2-40B4-BE49-F238E27FC236}">
                <a16:creationId xmlns:a16="http://schemas.microsoft.com/office/drawing/2014/main" id="{F7036164-8F9E-669D-AB06-DCAC0A61CD56}"/>
              </a:ext>
            </a:extLst>
          </p:cNvPr>
          <p:cNvPicPr>
            <a:picLocks noChangeAspect="1"/>
          </p:cNvPicPr>
          <p:nvPr/>
        </p:nvPicPr>
        <p:blipFill>
          <a:blip r:embed="rId3"/>
          <a:stretch>
            <a:fillRect/>
          </a:stretch>
        </p:blipFill>
        <p:spPr>
          <a:xfrm>
            <a:off x="6256865" y="1815042"/>
            <a:ext cx="5291667" cy="3227916"/>
          </a:xfrm>
          <a:prstGeom prst="rect">
            <a:avLst/>
          </a:prstGeom>
        </p:spPr>
      </p:pic>
    </p:spTree>
    <p:extLst>
      <p:ext uri="{BB962C8B-B14F-4D97-AF65-F5344CB8AC3E}">
        <p14:creationId xmlns:p14="http://schemas.microsoft.com/office/powerpoint/2010/main" val="209761348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A5411E-3267-B337-E7C6-7D6653F4302E}"/>
              </a:ext>
            </a:extLst>
          </p:cNvPr>
          <p:cNvPicPr>
            <a:picLocks noChangeAspect="1"/>
          </p:cNvPicPr>
          <p:nvPr/>
        </p:nvPicPr>
        <p:blipFill>
          <a:blip r:embed="rId2"/>
          <a:stretch>
            <a:fillRect/>
          </a:stretch>
        </p:blipFill>
        <p:spPr>
          <a:xfrm>
            <a:off x="4293750" y="434999"/>
            <a:ext cx="3604500" cy="6305014"/>
          </a:xfrm>
          <a:prstGeom prst="rect">
            <a:avLst/>
          </a:prstGeom>
        </p:spPr>
      </p:pic>
    </p:spTree>
    <p:extLst>
      <p:ext uri="{BB962C8B-B14F-4D97-AF65-F5344CB8AC3E}">
        <p14:creationId xmlns:p14="http://schemas.microsoft.com/office/powerpoint/2010/main" val="371157966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3" name="Straight Connector 27">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77D87F1-0FC2-6F4C-5675-29C01060F091}"/>
              </a:ext>
            </a:extLst>
          </p:cNvPr>
          <p:cNvPicPr>
            <a:picLocks noChangeAspect="1"/>
          </p:cNvPicPr>
          <p:nvPr/>
        </p:nvPicPr>
        <p:blipFill>
          <a:blip r:embed="rId2"/>
          <a:stretch>
            <a:fillRect/>
          </a:stretch>
        </p:blipFill>
        <p:spPr>
          <a:xfrm>
            <a:off x="4906370" y="517381"/>
            <a:ext cx="2628285" cy="1373490"/>
          </a:xfrm>
          <a:prstGeom prst="rect">
            <a:avLst/>
          </a:prstGeom>
        </p:spPr>
      </p:pic>
      <p:cxnSp>
        <p:nvCxnSpPr>
          <p:cNvPr id="35" name="Straight Connector 29">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BD6A0BB-05F5-DE7F-9243-D5957365185C}"/>
              </a:ext>
            </a:extLst>
          </p:cNvPr>
          <p:cNvPicPr>
            <a:picLocks noChangeAspect="1"/>
          </p:cNvPicPr>
          <p:nvPr/>
        </p:nvPicPr>
        <p:blipFill>
          <a:blip r:embed="rId3"/>
          <a:stretch>
            <a:fillRect/>
          </a:stretch>
        </p:blipFill>
        <p:spPr>
          <a:xfrm>
            <a:off x="4902652" y="2452959"/>
            <a:ext cx="2628286" cy="1742667"/>
          </a:xfrm>
          <a:prstGeom prst="rect">
            <a:avLst/>
          </a:prstGeom>
        </p:spPr>
      </p:pic>
      <p:cxnSp>
        <p:nvCxnSpPr>
          <p:cNvPr id="32" name="Straight Connector 31">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posing for a photo&#10;&#10;Description automatically generated">
            <a:extLst>
              <a:ext uri="{FF2B5EF4-FFF2-40B4-BE49-F238E27FC236}">
                <a16:creationId xmlns:a16="http://schemas.microsoft.com/office/drawing/2014/main" id="{8ADFE2DE-A1D6-4DEE-B125-9505B002DE4F}"/>
              </a:ext>
            </a:extLst>
          </p:cNvPr>
          <p:cNvPicPr>
            <a:picLocks noChangeAspect="1"/>
          </p:cNvPicPr>
          <p:nvPr/>
        </p:nvPicPr>
        <p:blipFill rotWithShape="1">
          <a:blip r:embed="rId4"/>
          <a:srcRect b="12888"/>
          <a:stretch/>
        </p:blipFill>
        <p:spPr>
          <a:xfrm>
            <a:off x="402609" y="5050564"/>
            <a:ext cx="2221053" cy="1170556"/>
          </a:xfrm>
          <a:prstGeom prst="rect">
            <a:avLst/>
          </a:prstGeom>
        </p:spPr>
      </p:pic>
      <p:pic>
        <p:nvPicPr>
          <p:cNvPr id="2" name="Picture 1">
            <a:extLst>
              <a:ext uri="{FF2B5EF4-FFF2-40B4-BE49-F238E27FC236}">
                <a16:creationId xmlns:a16="http://schemas.microsoft.com/office/drawing/2014/main" id="{FA9D42AC-5DFF-083E-47DF-D6BA65C97EA2}"/>
              </a:ext>
            </a:extLst>
          </p:cNvPr>
          <p:cNvPicPr>
            <a:picLocks noChangeAspect="1"/>
          </p:cNvPicPr>
          <p:nvPr/>
        </p:nvPicPr>
        <p:blipFill>
          <a:blip r:embed="rId5"/>
          <a:stretch>
            <a:fillRect/>
          </a:stretch>
        </p:blipFill>
        <p:spPr>
          <a:xfrm>
            <a:off x="3762482" y="4911833"/>
            <a:ext cx="3165079" cy="1448024"/>
          </a:xfrm>
          <a:prstGeom prst="rect">
            <a:avLst/>
          </a:prstGeom>
        </p:spPr>
      </p:pic>
      <p:sp>
        <p:nvSpPr>
          <p:cNvPr id="4" name="TextBox 3">
            <a:extLst>
              <a:ext uri="{FF2B5EF4-FFF2-40B4-BE49-F238E27FC236}">
                <a16:creationId xmlns:a16="http://schemas.microsoft.com/office/drawing/2014/main" id="{49F0587E-2589-474F-8D1E-0CC49B011026}"/>
              </a:ext>
            </a:extLst>
          </p:cNvPr>
          <p:cNvSpPr txBox="1"/>
          <p:nvPr/>
        </p:nvSpPr>
        <p:spPr>
          <a:xfrm>
            <a:off x="7734508" y="2274491"/>
            <a:ext cx="3619292" cy="3902472"/>
          </a:xfrm>
          <a:prstGeom prst="rect">
            <a:avLst/>
          </a:prstGeom>
        </p:spPr>
        <p:txBody>
          <a:bodyPr vert="horz" lIns="91440" tIns="45720" rIns="91440" bIns="45720" rtlCol="0">
            <a:normAutofit/>
          </a:bodyPr>
          <a:lstStyle/>
          <a:p>
            <a:pPr>
              <a:lnSpc>
                <a:spcPct val="90000"/>
              </a:lnSpc>
              <a:spcAft>
                <a:spcPts val="600"/>
              </a:spcAft>
            </a:pPr>
            <a:r>
              <a:rPr lang="en-US" sz="2000" dirty="0"/>
              <a:t>Students will be able to mix and match, to suit their style, CPA School Colors: </a:t>
            </a:r>
            <a:r>
              <a:rPr lang="en-US" sz="2000" dirty="0">
                <a:solidFill>
                  <a:srgbClr val="C00000"/>
                </a:solidFill>
                <a:effectLst>
                  <a:outerShdw blurRad="38100" dist="38100" dir="2700000" algn="tl">
                    <a:srgbClr val="000000">
                      <a:alpha val="43137"/>
                    </a:srgbClr>
                  </a:outerShdw>
                </a:effectLst>
              </a:rPr>
              <a:t>burgundy</a:t>
            </a:r>
            <a:r>
              <a:rPr lang="en-US" sz="2000" dirty="0"/>
              <a:t>, </a:t>
            </a:r>
            <a:r>
              <a:rPr lang="en-US" sz="2000" dirty="0">
                <a:solidFill>
                  <a:srgbClr val="0070C0"/>
                </a:solidFill>
                <a:effectLst>
                  <a:outerShdw blurRad="38100" dist="38100" dir="2700000" algn="tl">
                    <a:srgbClr val="000000">
                      <a:alpha val="43137"/>
                    </a:srgbClr>
                  </a:outerShdw>
                </a:effectLst>
              </a:rPr>
              <a:t>royal</a:t>
            </a:r>
            <a:r>
              <a:rPr lang="en-US" sz="2000" dirty="0"/>
              <a:t> or </a:t>
            </a:r>
            <a:r>
              <a:rPr lang="en-US" sz="2000" dirty="0">
                <a:solidFill>
                  <a:srgbClr val="002060"/>
                </a:solidFill>
                <a:effectLst>
                  <a:outerShdw blurRad="38100" dist="38100" dir="2700000" algn="tl">
                    <a:srgbClr val="000000">
                      <a:alpha val="43137"/>
                    </a:srgbClr>
                  </a:outerShdw>
                </a:effectLst>
              </a:rPr>
              <a:t>navy blue </a:t>
            </a:r>
            <a:r>
              <a:rPr lang="en-US" sz="2000" dirty="0"/>
              <a:t>and </a:t>
            </a:r>
            <a:r>
              <a:rPr lang="en-US" sz="2000" dirty="0">
                <a:solidFill>
                  <a:schemeClr val="bg1">
                    <a:lumMod val="50000"/>
                  </a:schemeClr>
                </a:solidFill>
                <a:effectLst>
                  <a:outerShdw blurRad="38100" dist="38100" dir="2700000" algn="tl">
                    <a:srgbClr val="000000">
                      <a:alpha val="43137"/>
                    </a:srgbClr>
                  </a:outerShdw>
                </a:effectLst>
              </a:rPr>
              <a:t>grey, </a:t>
            </a:r>
            <a:r>
              <a:rPr lang="en-US" sz="2000" dirty="0"/>
              <a:t>white.</a:t>
            </a:r>
          </a:p>
        </p:txBody>
      </p:sp>
      <p:cxnSp>
        <p:nvCxnSpPr>
          <p:cNvPr id="34" name="Straight Connector 33">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BEF638D-5E8B-FCE3-8EE5-FA88D8AB4CCC}"/>
              </a:ext>
            </a:extLst>
          </p:cNvPr>
          <p:cNvPicPr>
            <a:picLocks noChangeAspect="1"/>
          </p:cNvPicPr>
          <p:nvPr/>
        </p:nvPicPr>
        <p:blipFill>
          <a:blip r:embed="rId6"/>
          <a:stretch>
            <a:fillRect/>
          </a:stretch>
        </p:blipFill>
        <p:spPr>
          <a:xfrm>
            <a:off x="7734784" y="3825212"/>
            <a:ext cx="3790925" cy="2537814"/>
          </a:xfrm>
          <a:prstGeom prst="rect">
            <a:avLst/>
          </a:prstGeom>
        </p:spPr>
      </p:pic>
      <p:pic>
        <p:nvPicPr>
          <p:cNvPr id="11" name="Picture 10">
            <a:extLst>
              <a:ext uri="{FF2B5EF4-FFF2-40B4-BE49-F238E27FC236}">
                <a16:creationId xmlns:a16="http://schemas.microsoft.com/office/drawing/2014/main" id="{18BD80A2-0394-26D3-4253-07FBF51B07B4}"/>
              </a:ext>
            </a:extLst>
          </p:cNvPr>
          <p:cNvPicPr>
            <a:picLocks noChangeAspect="1"/>
          </p:cNvPicPr>
          <p:nvPr/>
        </p:nvPicPr>
        <p:blipFill>
          <a:blip r:embed="rId7"/>
          <a:stretch>
            <a:fillRect/>
          </a:stretch>
        </p:blipFill>
        <p:spPr>
          <a:xfrm>
            <a:off x="8447277" y="278077"/>
            <a:ext cx="2476500" cy="184785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9DDFE1A8-DACA-36DC-2EB9-120FAD4616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051" y="730363"/>
            <a:ext cx="3623526" cy="2791128"/>
          </a:xfrm>
          <a:prstGeom prst="rect">
            <a:avLst/>
          </a:prstGeom>
        </p:spPr>
      </p:pic>
    </p:spTree>
    <p:extLst>
      <p:ext uri="{BB962C8B-B14F-4D97-AF65-F5344CB8AC3E}">
        <p14:creationId xmlns:p14="http://schemas.microsoft.com/office/powerpoint/2010/main" val="403879217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10;&#10;Description automatically generated with medium confidence">
            <a:extLst>
              <a:ext uri="{FF2B5EF4-FFF2-40B4-BE49-F238E27FC236}">
                <a16:creationId xmlns:a16="http://schemas.microsoft.com/office/drawing/2014/main" id="{DB38274A-C796-46D8-8D72-6E075036E4E8}"/>
              </a:ext>
            </a:extLst>
          </p:cNvPr>
          <p:cNvPicPr>
            <a:picLocks noChangeAspect="1"/>
          </p:cNvPicPr>
          <p:nvPr/>
        </p:nvPicPr>
        <p:blipFill rotWithShape="1">
          <a:blip r:embed="rId2">
            <a:extLst>
              <a:ext uri="{28A0092B-C50C-407E-A947-70E740481C1C}">
                <a14:useLocalDpi xmlns:a14="http://schemas.microsoft.com/office/drawing/2010/main" val="0"/>
              </a:ext>
            </a:extLst>
          </a:blip>
          <a:srcRect r="22702"/>
          <a:stretch/>
        </p:blipFill>
        <p:spPr>
          <a:xfrm>
            <a:off x="296350" y="815689"/>
            <a:ext cx="5316660" cy="4804353"/>
          </a:xfrm>
          <a:prstGeom prst="rect">
            <a:avLst/>
          </a:prstGeom>
        </p:spPr>
      </p:pic>
      <p:pic>
        <p:nvPicPr>
          <p:cNvPr id="13" name="Picture 12">
            <a:extLst>
              <a:ext uri="{FF2B5EF4-FFF2-40B4-BE49-F238E27FC236}">
                <a16:creationId xmlns:a16="http://schemas.microsoft.com/office/drawing/2014/main" id="{491F3307-0CB8-4841-A46D-489A3075795D}"/>
              </a:ext>
            </a:extLst>
          </p:cNvPr>
          <p:cNvPicPr>
            <a:picLocks noChangeAspect="1"/>
          </p:cNvPicPr>
          <p:nvPr/>
        </p:nvPicPr>
        <p:blipFill>
          <a:blip r:embed="rId3"/>
          <a:stretch>
            <a:fillRect/>
          </a:stretch>
        </p:blipFill>
        <p:spPr>
          <a:xfrm>
            <a:off x="6712854" y="815688"/>
            <a:ext cx="4775260" cy="5062597"/>
          </a:xfrm>
          <a:prstGeom prst="rect">
            <a:avLst/>
          </a:prstGeom>
        </p:spPr>
      </p:pic>
      <p:sp>
        <p:nvSpPr>
          <p:cNvPr id="14" name="TextBox 13">
            <a:extLst>
              <a:ext uri="{FF2B5EF4-FFF2-40B4-BE49-F238E27FC236}">
                <a16:creationId xmlns:a16="http://schemas.microsoft.com/office/drawing/2014/main" id="{E01EDE88-0FE1-401F-ABB1-B19FB7518AB5}"/>
              </a:ext>
            </a:extLst>
          </p:cNvPr>
          <p:cNvSpPr txBox="1"/>
          <p:nvPr/>
        </p:nvSpPr>
        <p:spPr>
          <a:xfrm>
            <a:off x="5613010" y="1695953"/>
            <a:ext cx="1489384" cy="2308324"/>
          </a:xfrm>
          <a:prstGeom prst="rect">
            <a:avLst/>
          </a:prstGeom>
          <a:noFill/>
          <a:ln w="28575">
            <a:solidFill>
              <a:schemeClr val="accent1"/>
            </a:solidFill>
          </a:ln>
        </p:spPr>
        <p:txBody>
          <a:bodyPr wrap="square" rtlCol="0">
            <a:spAutoFit/>
          </a:bodyPr>
          <a:lstStyle/>
          <a:p>
            <a:r>
              <a:rPr lang="en-US" dirty="0"/>
              <a:t>All can be either, navy blue, burgundy or grey. Yes, students can mix and match colors. </a:t>
            </a:r>
          </a:p>
        </p:txBody>
      </p:sp>
    </p:spTree>
    <p:extLst>
      <p:ext uri="{BB962C8B-B14F-4D97-AF65-F5344CB8AC3E}">
        <p14:creationId xmlns:p14="http://schemas.microsoft.com/office/powerpoint/2010/main" val="367643573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93AD0-7190-576B-094E-19A7DDC73647}"/>
              </a:ext>
            </a:extLst>
          </p:cNvPr>
          <p:cNvSpPr txBox="1"/>
          <p:nvPr/>
        </p:nvSpPr>
        <p:spPr>
          <a:xfrm>
            <a:off x="412955" y="280219"/>
            <a:ext cx="4291780" cy="369332"/>
          </a:xfrm>
          <a:prstGeom prst="rect">
            <a:avLst/>
          </a:prstGeom>
          <a:noFill/>
        </p:spPr>
        <p:txBody>
          <a:bodyPr wrap="square" rtlCol="0">
            <a:spAutoFit/>
          </a:bodyPr>
          <a:lstStyle/>
          <a:p>
            <a:r>
              <a:rPr lang="en-US">
                <a:highlight>
                  <a:srgbClr val="FFFF00"/>
                </a:highlight>
              </a:rPr>
              <a:t>Shoes for Boys,  select from this type only</a:t>
            </a:r>
            <a:endParaRPr lang="en-US" dirty="0">
              <a:highlight>
                <a:srgbClr val="FFFF00"/>
              </a:highlight>
            </a:endParaRPr>
          </a:p>
        </p:txBody>
      </p:sp>
      <p:pic>
        <p:nvPicPr>
          <p:cNvPr id="4" name="Picture 3">
            <a:extLst>
              <a:ext uri="{FF2B5EF4-FFF2-40B4-BE49-F238E27FC236}">
                <a16:creationId xmlns:a16="http://schemas.microsoft.com/office/drawing/2014/main" id="{1E033F71-72A5-17B6-BD43-91EBCCDF2AFA}"/>
              </a:ext>
            </a:extLst>
          </p:cNvPr>
          <p:cNvPicPr>
            <a:picLocks noChangeAspect="1"/>
          </p:cNvPicPr>
          <p:nvPr/>
        </p:nvPicPr>
        <p:blipFill>
          <a:blip r:embed="rId2"/>
          <a:stretch>
            <a:fillRect/>
          </a:stretch>
        </p:blipFill>
        <p:spPr>
          <a:xfrm>
            <a:off x="5780780" y="464885"/>
            <a:ext cx="6411220" cy="5382376"/>
          </a:xfrm>
          <a:prstGeom prst="rect">
            <a:avLst/>
          </a:prstGeom>
        </p:spPr>
      </p:pic>
      <p:pic>
        <p:nvPicPr>
          <p:cNvPr id="6" name="Picture 5">
            <a:extLst>
              <a:ext uri="{FF2B5EF4-FFF2-40B4-BE49-F238E27FC236}">
                <a16:creationId xmlns:a16="http://schemas.microsoft.com/office/drawing/2014/main" id="{0880615A-4E6F-F7C6-83C6-E0B783553F66}"/>
              </a:ext>
            </a:extLst>
          </p:cNvPr>
          <p:cNvPicPr>
            <a:picLocks noChangeAspect="1"/>
          </p:cNvPicPr>
          <p:nvPr/>
        </p:nvPicPr>
        <p:blipFill>
          <a:blip r:embed="rId3"/>
          <a:stretch>
            <a:fillRect/>
          </a:stretch>
        </p:blipFill>
        <p:spPr>
          <a:xfrm>
            <a:off x="144123" y="2271252"/>
            <a:ext cx="5636657" cy="2978020"/>
          </a:xfrm>
          <a:prstGeom prst="rect">
            <a:avLst/>
          </a:prstGeom>
        </p:spPr>
      </p:pic>
    </p:spTree>
    <p:extLst>
      <p:ext uri="{BB962C8B-B14F-4D97-AF65-F5344CB8AC3E}">
        <p14:creationId xmlns:p14="http://schemas.microsoft.com/office/powerpoint/2010/main" val="94883512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2DDE9D-E7C4-11F3-A375-5E8E7C863887}"/>
              </a:ext>
            </a:extLst>
          </p:cNvPr>
          <p:cNvSpPr/>
          <p:nvPr/>
        </p:nvSpPr>
        <p:spPr>
          <a:xfrm>
            <a:off x="263013" y="1920199"/>
            <a:ext cx="11665973"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These slides have Casual Attire </a:t>
            </a:r>
          </a:p>
          <a:p>
            <a:pPr algn="ctr"/>
            <a:r>
              <a:rPr lang="en-US" sz="5400" dirty="0">
                <a:ln w="0"/>
                <a:effectLst>
                  <a:outerShdw blurRad="38100" dist="19050" dir="2700000" algn="tl" rotWithShape="0">
                    <a:schemeClr val="dk1">
                      <a:alpha val="40000"/>
                    </a:schemeClr>
                  </a:outerShdw>
                </a:effectLst>
              </a:rPr>
              <a:t>For Boys &amp; Girls</a:t>
            </a:r>
          </a:p>
          <a:p>
            <a:pPr algn="ctr"/>
            <a:r>
              <a:rPr lang="en-US" sz="5400" dirty="0">
                <a:ln w="0"/>
                <a:effectLst>
                  <a:outerShdw blurRad="38100" dist="19050" dir="2700000" algn="tl" rotWithShape="0">
                    <a:schemeClr val="dk1">
                      <a:alpha val="40000"/>
                    </a:schemeClr>
                  </a:outerShdw>
                </a:effectLst>
                <a:highlight>
                  <a:srgbClr val="FFFF00"/>
                </a:highlight>
              </a:rPr>
              <a:t>Mixing and Matching  is encouraged </a:t>
            </a:r>
          </a:p>
        </p:txBody>
      </p:sp>
    </p:spTree>
    <p:extLst>
      <p:ext uri="{BB962C8B-B14F-4D97-AF65-F5344CB8AC3E}">
        <p14:creationId xmlns:p14="http://schemas.microsoft.com/office/powerpoint/2010/main" val="197881125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3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D88A28-B1E7-4A35-851D-36712BFD2832}"/>
              </a:ext>
            </a:extLst>
          </p:cNvPr>
          <p:cNvPicPr>
            <a:picLocks noChangeAspect="1"/>
          </p:cNvPicPr>
          <p:nvPr/>
        </p:nvPicPr>
        <p:blipFill>
          <a:blip r:embed="rId2"/>
          <a:stretch>
            <a:fillRect/>
          </a:stretch>
        </p:blipFill>
        <p:spPr>
          <a:xfrm>
            <a:off x="7453884" y="643467"/>
            <a:ext cx="3064085"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A98926-964F-46C9-99F2-6F61244DAC8E}"/>
              </a:ext>
            </a:extLst>
          </p:cNvPr>
          <p:cNvPicPr>
            <a:picLocks noChangeAspect="1"/>
          </p:cNvPicPr>
          <p:nvPr/>
        </p:nvPicPr>
        <p:blipFill rotWithShape="1">
          <a:blip r:embed="rId3"/>
          <a:srcRect r="75582"/>
          <a:stretch/>
        </p:blipFill>
        <p:spPr>
          <a:xfrm>
            <a:off x="1660229" y="643467"/>
            <a:ext cx="3091686" cy="5571066"/>
          </a:xfrm>
          <a:prstGeom prst="rect">
            <a:avLst/>
          </a:prstGeom>
        </p:spPr>
      </p:pic>
      <p:sp>
        <p:nvSpPr>
          <p:cNvPr id="2" name="TextBox 1">
            <a:extLst>
              <a:ext uri="{FF2B5EF4-FFF2-40B4-BE49-F238E27FC236}">
                <a16:creationId xmlns:a16="http://schemas.microsoft.com/office/drawing/2014/main" id="{9647D290-5533-097B-7B87-8AE2CF1C6067}"/>
              </a:ext>
            </a:extLst>
          </p:cNvPr>
          <p:cNvSpPr txBox="1"/>
          <p:nvPr/>
        </p:nvSpPr>
        <p:spPr>
          <a:xfrm>
            <a:off x="4751915" y="811161"/>
            <a:ext cx="2701970" cy="646331"/>
          </a:xfrm>
          <a:prstGeom prst="rect">
            <a:avLst/>
          </a:prstGeom>
          <a:noFill/>
        </p:spPr>
        <p:txBody>
          <a:bodyPr wrap="square" rtlCol="0">
            <a:spAutoFit/>
          </a:bodyPr>
          <a:lstStyle/>
          <a:p>
            <a:r>
              <a:rPr lang="en-US" dirty="0">
                <a:highlight>
                  <a:srgbClr val="FFFF00"/>
                </a:highlight>
              </a:rPr>
              <a:t>These shirts are required</a:t>
            </a:r>
          </a:p>
          <a:p>
            <a:r>
              <a:rPr lang="en-US" dirty="0">
                <a:highlight>
                  <a:srgbClr val="FFFF00"/>
                </a:highlight>
              </a:rPr>
              <a:t>I recommend  2-3 shirts</a:t>
            </a:r>
          </a:p>
        </p:txBody>
      </p:sp>
    </p:spTree>
    <p:extLst>
      <p:ext uri="{BB962C8B-B14F-4D97-AF65-F5344CB8AC3E}">
        <p14:creationId xmlns:p14="http://schemas.microsoft.com/office/powerpoint/2010/main" val="259204501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8C6C9BA-5059-4FCB-A178-ED8C71A82E03}"/>
              </a:ext>
            </a:extLst>
          </p:cNvPr>
          <p:cNvPicPr>
            <a:picLocks noChangeAspect="1"/>
          </p:cNvPicPr>
          <p:nvPr/>
        </p:nvPicPr>
        <p:blipFill>
          <a:blip r:embed="rId2"/>
          <a:stretch>
            <a:fillRect/>
          </a:stretch>
        </p:blipFill>
        <p:spPr>
          <a:xfrm>
            <a:off x="1136135" y="346167"/>
            <a:ext cx="1792044" cy="1588946"/>
          </a:xfrm>
          <a:prstGeom prst="rect">
            <a:avLst/>
          </a:prstGeom>
        </p:spPr>
      </p:pic>
      <p:pic>
        <p:nvPicPr>
          <p:cNvPr id="22" name="Picture 21">
            <a:extLst>
              <a:ext uri="{FF2B5EF4-FFF2-40B4-BE49-F238E27FC236}">
                <a16:creationId xmlns:a16="http://schemas.microsoft.com/office/drawing/2014/main" id="{B4BFF290-ECC9-4EFD-B6E8-BE9A783226CD}"/>
              </a:ext>
            </a:extLst>
          </p:cNvPr>
          <p:cNvPicPr>
            <a:picLocks noChangeAspect="1"/>
          </p:cNvPicPr>
          <p:nvPr/>
        </p:nvPicPr>
        <p:blipFill>
          <a:blip r:embed="rId3"/>
          <a:stretch>
            <a:fillRect/>
          </a:stretch>
        </p:blipFill>
        <p:spPr>
          <a:xfrm>
            <a:off x="4956701" y="346167"/>
            <a:ext cx="2106046" cy="1547944"/>
          </a:xfrm>
          <a:prstGeom prst="rect">
            <a:avLst/>
          </a:prstGeom>
        </p:spPr>
      </p:pic>
      <p:pic>
        <p:nvPicPr>
          <p:cNvPr id="20" name="Picture 19">
            <a:extLst>
              <a:ext uri="{FF2B5EF4-FFF2-40B4-BE49-F238E27FC236}">
                <a16:creationId xmlns:a16="http://schemas.microsoft.com/office/drawing/2014/main" id="{068CFF71-E99A-49B0-800B-81DCD2FC07E4}"/>
              </a:ext>
            </a:extLst>
          </p:cNvPr>
          <p:cNvPicPr>
            <a:picLocks noChangeAspect="1"/>
          </p:cNvPicPr>
          <p:nvPr/>
        </p:nvPicPr>
        <p:blipFill rotWithShape="1">
          <a:blip r:embed="rId4"/>
          <a:srcRect r="37562"/>
          <a:stretch/>
        </p:blipFill>
        <p:spPr>
          <a:xfrm>
            <a:off x="8946638" y="346168"/>
            <a:ext cx="2367819" cy="1545352"/>
          </a:xfrm>
          <a:prstGeom prst="rect">
            <a:avLst/>
          </a:prstGeom>
        </p:spPr>
      </p:pic>
      <p:pic>
        <p:nvPicPr>
          <p:cNvPr id="30" name="Picture 29">
            <a:extLst>
              <a:ext uri="{FF2B5EF4-FFF2-40B4-BE49-F238E27FC236}">
                <a16:creationId xmlns:a16="http://schemas.microsoft.com/office/drawing/2014/main" id="{F094F76A-4975-446C-9FF2-11961FAB3009}"/>
              </a:ext>
            </a:extLst>
          </p:cNvPr>
          <p:cNvPicPr>
            <a:picLocks noChangeAspect="1"/>
          </p:cNvPicPr>
          <p:nvPr/>
        </p:nvPicPr>
        <p:blipFill>
          <a:blip r:embed="rId5"/>
          <a:stretch>
            <a:fillRect/>
          </a:stretch>
        </p:blipFill>
        <p:spPr>
          <a:xfrm>
            <a:off x="1129353" y="2639045"/>
            <a:ext cx="1805606" cy="1588934"/>
          </a:xfrm>
          <a:prstGeom prst="rect">
            <a:avLst/>
          </a:prstGeom>
        </p:spPr>
      </p:pic>
      <p:pic>
        <p:nvPicPr>
          <p:cNvPr id="24" name="Picture 23">
            <a:extLst>
              <a:ext uri="{FF2B5EF4-FFF2-40B4-BE49-F238E27FC236}">
                <a16:creationId xmlns:a16="http://schemas.microsoft.com/office/drawing/2014/main" id="{7478C000-8A21-4C60-A266-44562965E900}"/>
              </a:ext>
            </a:extLst>
          </p:cNvPr>
          <p:cNvPicPr>
            <a:picLocks noChangeAspect="1"/>
          </p:cNvPicPr>
          <p:nvPr/>
        </p:nvPicPr>
        <p:blipFill>
          <a:blip r:embed="rId6"/>
          <a:stretch>
            <a:fillRect/>
          </a:stretch>
        </p:blipFill>
        <p:spPr>
          <a:xfrm>
            <a:off x="1788069" y="5081363"/>
            <a:ext cx="1978330" cy="1582664"/>
          </a:xfrm>
          <a:prstGeom prst="rect">
            <a:avLst/>
          </a:prstGeom>
        </p:spPr>
      </p:pic>
      <p:sp>
        <p:nvSpPr>
          <p:cNvPr id="40" name="Rectangle 36">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127" y="2300641"/>
            <a:ext cx="4236873"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69A4635-5F2A-4902-8888-21A64C3B9E85}"/>
              </a:ext>
            </a:extLst>
          </p:cNvPr>
          <p:cNvSpPr/>
          <p:nvPr/>
        </p:nvSpPr>
        <p:spPr>
          <a:xfrm>
            <a:off x="8340636" y="1862250"/>
            <a:ext cx="3338570" cy="18416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0" kern="1200" cap="none" spc="0" dirty="0">
                <a:ln w="0"/>
                <a:solidFill>
                  <a:srgbClr val="FFFFFF"/>
                </a:solidFill>
                <a:effectLst>
                  <a:outerShdw blurRad="38100" dist="19050" dir="2700000" algn="tl" rotWithShape="0">
                    <a:schemeClr val="dk1">
                      <a:alpha val="40000"/>
                    </a:schemeClr>
                  </a:outerShdw>
                </a:effectLst>
                <a:latin typeface="+mj-lt"/>
                <a:ea typeface="+mj-ea"/>
                <a:cs typeface="+mj-cs"/>
              </a:rPr>
              <a:t>Uniform Accessories</a:t>
            </a:r>
          </a:p>
        </p:txBody>
      </p:sp>
      <p:cxnSp>
        <p:nvCxnSpPr>
          <p:cNvPr id="39" name="Straight Connector 38">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7C76694A-9024-4C6E-932C-05C74F47A694}"/>
              </a:ext>
            </a:extLst>
          </p:cNvPr>
          <p:cNvPicPr>
            <a:picLocks noChangeAspect="1"/>
          </p:cNvPicPr>
          <p:nvPr/>
        </p:nvPicPr>
        <p:blipFill>
          <a:blip r:embed="rId7"/>
          <a:stretch>
            <a:fillRect/>
          </a:stretch>
        </p:blipFill>
        <p:spPr>
          <a:xfrm>
            <a:off x="4449829" y="2984430"/>
            <a:ext cx="3179408" cy="3179408"/>
          </a:xfrm>
          <a:prstGeom prst="rect">
            <a:avLst/>
          </a:prstGeom>
        </p:spPr>
      </p:pic>
      <p:cxnSp>
        <p:nvCxnSpPr>
          <p:cNvPr id="47" name="Straight Connector 46">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40636" y="5336249"/>
            <a:ext cx="1892695"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7260D09-D7A3-4E83-994E-0E502BAE700C}"/>
              </a:ext>
            </a:extLst>
          </p:cNvPr>
          <p:cNvSpPr txBox="1"/>
          <p:nvPr/>
        </p:nvSpPr>
        <p:spPr>
          <a:xfrm>
            <a:off x="8083419" y="3578515"/>
            <a:ext cx="3853003" cy="2862322"/>
          </a:xfrm>
          <a:prstGeom prst="rect">
            <a:avLst/>
          </a:prstGeom>
          <a:solidFill>
            <a:schemeClr val="accent1">
              <a:lumMod val="75000"/>
            </a:schemeClr>
          </a:solidFill>
        </p:spPr>
        <p:txBody>
          <a:bodyPr wrap="square" rtlCol="0">
            <a:spAutoFit/>
          </a:bodyPr>
          <a:lstStyle/>
          <a:p>
            <a:r>
              <a:rPr lang="en-US" dirty="0">
                <a:solidFill>
                  <a:schemeClr val="bg1"/>
                </a:solidFill>
              </a:rPr>
              <a:t>Girls, along with boys must select at least one tie (bow tie). The only criteria is that it reflects school colors – burgundy and/or blue or a plaid mix. Socks are solid. Footwear  is black and should compliment clothing. Also, there are some shoes that are burgundy or dark blue which is acceptable to wear only on T/W/T</a:t>
            </a:r>
          </a:p>
          <a:p>
            <a:r>
              <a:rPr lang="en-US" dirty="0">
                <a:solidFill>
                  <a:schemeClr val="bg1"/>
                </a:solidFill>
              </a:rPr>
              <a:t>Students must wear a black belt.</a:t>
            </a:r>
          </a:p>
        </p:txBody>
      </p:sp>
      <p:pic>
        <p:nvPicPr>
          <p:cNvPr id="2" name="Picture 1">
            <a:extLst>
              <a:ext uri="{FF2B5EF4-FFF2-40B4-BE49-F238E27FC236}">
                <a16:creationId xmlns:a16="http://schemas.microsoft.com/office/drawing/2014/main" id="{C6C558AE-E741-8612-FCD9-1DA6F45A46A6}"/>
              </a:ext>
            </a:extLst>
          </p:cNvPr>
          <p:cNvPicPr>
            <a:picLocks noChangeAspect="1"/>
          </p:cNvPicPr>
          <p:nvPr/>
        </p:nvPicPr>
        <p:blipFill>
          <a:blip r:embed="rId8"/>
          <a:stretch>
            <a:fillRect/>
          </a:stretch>
        </p:blipFill>
        <p:spPr>
          <a:xfrm>
            <a:off x="17309" y="4197930"/>
            <a:ext cx="2759925" cy="1588934"/>
          </a:xfrm>
          <a:prstGeom prst="rect">
            <a:avLst/>
          </a:prstGeom>
        </p:spPr>
      </p:pic>
      <p:pic>
        <p:nvPicPr>
          <p:cNvPr id="4" name="Picture 3">
            <a:extLst>
              <a:ext uri="{FF2B5EF4-FFF2-40B4-BE49-F238E27FC236}">
                <a16:creationId xmlns:a16="http://schemas.microsoft.com/office/drawing/2014/main" id="{46707C68-86D5-DF99-67AF-166CE6F7AEAF}"/>
              </a:ext>
            </a:extLst>
          </p:cNvPr>
          <p:cNvPicPr>
            <a:picLocks noChangeAspect="1"/>
          </p:cNvPicPr>
          <p:nvPr/>
        </p:nvPicPr>
        <p:blipFill>
          <a:blip r:embed="rId9"/>
          <a:stretch>
            <a:fillRect/>
          </a:stretch>
        </p:blipFill>
        <p:spPr>
          <a:xfrm>
            <a:off x="3044828" y="1186964"/>
            <a:ext cx="2158221" cy="1953481"/>
          </a:xfrm>
          <a:prstGeom prst="rect">
            <a:avLst/>
          </a:prstGeom>
        </p:spPr>
      </p:pic>
    </p:spTree>
    <p:extLst>
      <p:ext uri="{BB962C8B-B14F-4D97-AF65-F5344CB8AC3E}">
        <p14:creationId xmlns:p14="http://schemas.microsoft.com/office/powerpoint/2010/main" val="116937143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0E5328-9F20-4B8A-9F3F-EA05797C2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30862" cy="3653718"/>
          </a:xfrm>
          <a:prstGeom prst="rect">
            <a:avLst/>
          </a:prstGeom>
        </p:spPr>
      </p:pic>
      <p:pic>
        <p:nvPicPr>
          <p:cNvPr id="3" name="Picture 2">
            <a:extLst>
              <a:ext uri="{FF2B5EF4-FFF2-40B4-BE49-F238E27FC236}">
                <a16:creationId xmlns:a16="http://schemas.microsoft.com/office/drawing/2014/main" id="{435B90EB-11D2-4973-8978-629BA7EF5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95" y="3305907"/>
            <a:ext cx="5085371" cy="3147646"/>
          </a:xfrm>
          <a:prstGeom prst="rect">
            <a:avLst/>
          </a:prstGeom>
        </p:spPr>
      </p:pic>
      <p:pic>
        <p:nvPicPr>
          <p:cNvPr id="4" name="Picture 3">
            <a:extLst>
              <a:ext uri="{FF2B5EF4-FFF2-40B4-BE49-F238E27FC236}">
                <a16:creationId xmlns:a16="http://schemas.microsoft.com/office/drawing/2014/main" id="{1381BC2B-9533-4658-AFD6-7AB6573FFEAD}"/>
              </a:ext>
            </a:extLst>
          </p:cNvPr>
          <p:cNvPicPr>
            <a:picLocks noChangeAspect="1"/>
          </p:cNvPicPr>
          <p:nvPr/>
        </p:nvPicPr>
        <p:blipFill rotWithShape="1">
          <a:blip r:embed="rId4">
            <a:extLst>
              <a:ext uri="{28A0092B-C50C-407E-A947-70E740481C1C}">
                <a14:useLocalDpi xmlns:a14="http://schemas.microsoft.com/office/drawing/2010/main" val="0"/>
              </a:ext>
            </a:extLst>
          </a:blip>
          <a:srcRect l="21205" t="35693" r="23488" b="307"/>
          <a:stretch/>
        </p:blipFill>
        <p:spPr>
          <a:xfrm>
            <a:off x="4638078" y="3429000"/>
            <a:ext cx="3894201" cy="3147645"/>
          </a:xfrm>
          <a:prstGeom prst="rect">
            <a:avLst/>
          </a:prstGeom>
        </p:spPr>
      </p:pic>
      <p:pic>
        <p:nvPicPr>
          <p:cNvPr id="6" name="Picture 5">
            <a:extLst>
              <a:ext uri="{FF2B5EF4-FFF2-40B4-BE49-F238E27FC236}">
                <a16:creationId xmlns:a16="http://schemas.microsoft.com/office/drawing/2014/main" id="{2818F153-75FC-42F5-82F0-47BD35034445}"/>
              </a:ext>
            </a:extLst>
          </p:cNvPr>
          <p:cNvPicPr>
            <a:picLocks noChangeAspect="1"/>
          </p:cNvPicPr>
          <p:nvPr/>
        </p:nvPicPr>
        <p:blipFill>
          <a:blip r:embed="rId5"/>
          <a:stretch>
            <a:fillRect/>
          </a:stretch>
        </p:blipFill>
        <p:spPr>
          <a:xfrm>
            <a:off x="8800430" y="675542"/>
            <a:ext cx="2505075" cy="4838700"/>
          </a:xfrm>
          <a:prstGeom prst="rect">
            <a:avLst/>
          </a:prstGeom>
        </p:spPr>
      </p:pic>
      <p:pic>
        <p:nvPicPr>
          <p:cNvPr id="7" name="Picture 6" descr="A picture containing text, trouser, screenshot&#10;&#10;Description automatically generated">
            <a:extLst>
              <a:ext uri="{FF2B5EF4-FFF2-40B4-BE49-F238E27FC236}">
                <a16:creationId xmlns:a16="http://schemas.microsoft.com/office/drawing/2014/main" id="{2D8030B6-D2F4-4F65-8A50-FF5AA5A50874}"/>
              </a:ext>
            </a:extLst>
          </p:cNvPr>
          <p:cNvPicPr>
            <a:picLocks noChangeAspect="1"/>
          </p:cNvPicPr>
          <p:nvPr/>
        </p:nvPicPr>
        <p:blipFill rotWithShape="1">
          <a:blip r:embed="rId6">
            <a:extLst>
              <a:ext uri="{28A0092B-C50C-407E-A947-70E740481C1C}">
                <a14:useLocalDpi xmlns:a14="http://schemas.microsoft.com/office/drawing/2010/main" val="0"/>
              </a:ext>
            </a:extLst>
          </a:blip>
          <a:srcRect r="22653"/>
          <a:stretch/>
        </p:blipFill>
        <p:spPr>
          <a:xfrm>
            <a:off x="4028530" y="-28611"/>
            <a:ext cx="3624295" cy="3272971"/>
          </a:xfrm>
          <a:prstGeom prst="rect">
            <a:avLst/>
          </a:prstGeom>
        </p:spPr>
      </p:pic>
      <p:sp>
        <p:nvSpPr>
          <p:cNvPr id="8" name="TextBox 7">
            <a:extLst>
              <a:ext uri="{FF2B5EF4-FFF2-40B4-BE49-F238E27FC236}">
                <a16:creationId xmlns:a16="http://schemas.microsoft.com/office/drawing/2014/main" id="{2087E946-413E-4C97-8F18-90FE91C94E65}"/>
              </a:ext>
            </a:extLst>
          </p:cNvPr>
          <p:cNvSpPr txBox="1"/>
          <p:nvPr/>
        </p:nvSpPr>
        <p:spPr>
          <a:xfrm>
            <a:off x="7652825" y="281355"/>
            <a:ext cx="4421993" cy="646331"/>
          </a:xfrm>
          <a:prstGeom prst="rect">
            <a:avLst/>
          </a:prstGeom>
          <a:noFill/>
          <a:ln w="28575">
            <a:solidFill>
              <a:schemeClr val="accent1"/>
            </a:solidFill>
          </a:ln>
        </p:spPr>
        <p:txBody>
          <a:bodyPr wrap="square" rtlCol="0">
            <a:spAutoFit/>
          </a:bodyPr>
          <a:lstStyle/>
          <a:p>
            <a:r>
              <a:rPr lang="en-US" dirty="0"/>
              <a:t>All can be either, navy blue, burgundy or grey. Yes, students can mix and match colors. </a:t>
            </a:r>
          </a:p>
        </p:txBody>
      </p:sp>
    </p:spTree>
    <p:extLst>
      <p:ext uri="{BB962C8B-B14F-4D97-AF65-F5344CB8AC3E}">
        <p14:creationId xmlns:p14="http://schemas.microsoft.com/office/powerpoint/2010/main" val="24682799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E01D79-5AEE-41E4-AF77-9D963512B4C1}"/>
              </a:ext>
            </a:extLst>
          </p:cNvPr>
          <p:cNvSpPr/>
          <p:nvPr/>
        </p:nvSpPr>
        <p:spPr>
          <a:xfrm>
            <a:off x="237724" y="280406"/>
            <a:ext cx="811523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Formal/Ceremonial</a:t>
            </a:r>
            <a:r>
              <a:rPr lang="en-US" sz="5400" b="0" cap="none" spc="0" dirty="0">
                <a:ln w="0"/>
                <a:solidFill>
                  <a:schemeClr val="tx1"/>
                </a:solidFill>
                <a:effectLst>
                  <a:outerShdw blurRad="38100" dist="19050" dir="2700000" algn="tl" rotWithShape="0">
                    <a:schemeClr val="dk1">
                      <a:alpha val="40000"/>
                    </a:schemeClr>
                  </a:outerShdw>
                </a:effectLst>
              </a:rPr>
              <a:t> Uniform</a:t>
            </a:r>
          </a:p>
        </p:txBody>
      </p:sp>
      <p:pic>
        <p:nvPicPr>
          <p:cNvPr id="13" name="Picture 12">
            <a:extLst>
              <a:ext uri="{FF2B5EF4-FFF2-40B4-BE49-F238E27FC236}">
                <a16:creationId xmlns:a16="http://schemas.microsoft.com/office/drawing/2014/main" id="{60F793B0-B2BD-4B27-A782-1B18F1EDB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94" y="1364565"/>
            <a:ext cx="5155862" cy="3601330"/>
          </a:xfrm>
          <a:prstGeom prst="rect">
            <a:avLst/>
          </a:prstGeom>
        </p:spPr>
      </p:pic>
      <p:pic>
        <p:nvPicPr>
          <p:cNvPr id="15" name="Picture 14">
            <a:extLst>
              <a:ext uri="{FF2B5EF4-FFF2-40B4-BE49-F238E27FC236}">
                <a16:creationId xmlns:a16="http://schemas.microsoft.com/office/drawing/2014/main" id="{7490A44B-32EF-4366-9C4C-4405EFD876F2}"/>
              </a:ext>
            </a:extLst>
          </p:cNvPr>
          <p:cNvPicPr>
            <a:picLocks noChangeAspect="1"/>
          </p:cNvPicPr>
          <p:nvPr/>
        </p:nvPicPr>
        <p:blipFill>
          <a:blip r:embed="rId3"/>
          <a:stretch>
            <a:fillRect/>
          </a:stretch>
        </p:blipFill>
        <p:spPr>
          <a:xfrm>
            <a:off x="5850071" y="1203736"/>
            <a:ext cx="5005775" cy="3170918"/>
          </a:xfrm>
          <a:prstGeom prst="rect">
            <a:avLst/>
          </a:prstGeom>
        </p:spPr>
      </p:pic>
      <p:pic>
        <p:nvPicPr>
          <p:cNvPr id="17" name="Picture 16">
            <a:extLst>
              <a:ext uri="{FF2B5EF4-FFF2-40B4-BE49-F238E27FC236}">
                <a16:creationId xmlns:a16="http://schemas.microsoft.com/office/drawing/2014/main" id="{642CB097-5D93-44D3-99EB-496056D6D7A8}"/>
              </a:ext>
            </a:extLst>
          </p:cNvPr>
          <p:cNvPicPr>
            <a:picLocks noChangeAspect="1"/>
          </p:cNvPicPr>
          <p:nvPr/>
        </p:nvPicPr>
        <p:blipFill>
          <a:blip r:embed="rId4"/>
          <a:stretch>
            <a:fillRect/>
          </a:stretch>
        </p:blipFill>
        <p:spPr>
          <a:xfrm>
            <a:off x="8420482" y="2376806"/>
            <a:ext cx="3428724" cy="2094707"/>
          </a:xfrm>
          <a:prstGeom prst="rect">
            <a:avLst/>
          </a:prstGeom>
        </p:spPr>
      </p:pic>
      <p:pic>
        <p:nvPicPr>
          <p:cNvPr id="21" name="Picture 20">
            <a:extLst>
              <a:ext uri="{FF2B5EF4-FFF2-40B4-BE49-F238E27FC236}">
                <a16:creationId xmlns:a16="http://schemas.microsoft.com/office/drawing/2014/main" id="{D95B4EE2-7972-4B4C-A08D-75AB77F70CB7}"/>
              </a:ext>
            </a:extLst>
          </p:cNvPr>
          <p:cNvPicPr>
            <a:picLocks noChangeAspect="1"/>
          </p:cNvPicPr>
          <p:nvPr/>
        </p:nvPicPr>
        <p:blipFill>
          <a:blip r:embed="rId5"/>
          <a:stretch>
            <a:fillRect/>
          </a:stretch>
        </p:blipFill>
        <p:spPr>
          <a:xfrm>
            <a:off x="7134571" y="4374654"/>
            <a:ext cx="3840489" cy="2351830"/>
          </a:xfrm>
          <a:prstGeom prst="rect">
            <a:avLst/>
          </a:prstGeom>
        </p:spPr>
      </p:pic>
      <p:pic>
        <p:nvPicPr>
          <p:cNvPr id="23" name="Picture 22">
            <a:extLst>
              <a:ext uri="{FF2B5EF4-FFF2-40B4-BE49-F238E27FC236}">
                <a16:creationId xmlns:a16="http://schemas.microsoft.com/office/drawing/2014/main" id="{0CF88A74-4D7E-44B0-9A2B-45698FC42B8E}"/>
              </a:ext>
            </a:extLst>
          </p:cNvPr>
          <p:cNvPicPr>
            <a:picLocks noChangeAspect="1"/>
          </p:cNvPicPr>
          <p:nvPr/>
        </p:nvPicPr>
        <p:blipFill>
          <a:blip r:embed="rId6"/>
          <a:stretch>
            <a:fillRect/>
          </a:stretch>
        </p:blipFill>
        <p:spPr>
          <a:xfrm>
            <a:off x="2920725" y="4152441"/>
            <a:ext cx="3601803" cy="2291086"/>
          </a:xfrm>
          <a:prstGeom prst="rect">
            <a:avLst/>
          </a:prstGeom>
        </p:spPr>
      </p:pic>
      <p:sp>
        <p:nvSpPr>
          <p:cNvPr id="24" name="TextBox 23">
            <a:extLst>
              <a:ext uri="{FF2B5EF4-FFF2-40B4-BE49-F238E27FC236}">
                <a16:creationId xmlns:a16="http://schemas.microsoft.com/office/drawing/2014/main" id="{C21616EC-3AB7-4534-A97A-F37C624AA3F6}"/>
              </a:ext>
            </a:extLst>
          </p:cNvPr>
          <p:cNvSpPr txBox="1"/>
          <p:nvPr/>
        </p:nvSpPr>
        <p:spPr>
          <a:xfrm>
            <a:off x="609767" y="4965895"/>
            <a:ext cx="2043986" cy="1754326"/>
          </a:xfrm>
          <a:prstGeom prst="rect">
            <a:avLst/>
          </a:prstGeom>
          <a:noFill/>
          <a:ln w="28575">
            <a:solidFill>
              <a:schemeClr val="accent1"/>
            </a:solidFill>
          </a:ln>
        </p:spPr>
        <p:txBody>
          <a:bodyPr wrap="square" rtlCol="0">
            <a:spAutoFit/>
          </a:bodyPr>
          <a:lstStyle/>
          <a:p>
            <a:r>
              <a:rPr lang="en-US" dirty="0"/>
              <a:t>All can be either, navy blue, burgundy or grey. Yes, students can mix and match colors. </a:t>
            </a:r>
          </a:p>
        </p:txBody>
      </p:sp>
      <p:sp>
        <p:nvSpPr>
          <p:cNvPr id="3" name="TextBox 2">
            <a:extLst>
              <a:ext uri="{FF2B5EF4-FFF2-40B4-BE49-F238E27FC236}">
                <a16:creationId xmlns:a16="http://schemas.microsoft.com/office/drawing/2014/main" id="{69ABC5EC-C25C-1C3A-BEBC-CC176B2A22AD}"/>
              </a:ext>
            </a:extLst>
          </p:cNvPr>
          <p:cNvSpPr txBox="1"/>
          <p:nvPr/>
        </p:nvSpPr>
        <p:spPr>
          <a:xfrm>
            <a:off x="9689691" y="1887794"/>
            <a:ext cx="2159516" cy="646331"/>
          </a:xfrm>
          <a:prstGeom prst="rect">
            <a:avLst/>
          </a:prstGeom>
          <a:noFill/>
        </p:spPr>
        <p:txBody>
          <a:bodyPr wrap="square" rtlCol="0">
            <a:spAutoFit/>
          </a:bodyPr>
          <a:lstStyle/>
          <a:p>
            <a:r>
              <a:rPr lang="en-US" b="1" dirty="0">
                <a:highlight>
                  <a:srgbClr val="FFFF00"/>
                </a:highlight>
              </a:rPr>
              <a:t>This blue vest is required for girls</a:t>
            </a:r>
          </a:p>
        </p:txBody>
      </p:sp>
      <p:sp>
        <p:nvSpPr>
          <p:cNvPr id="10" name="TextBox 9">
            <a:extLst>
              <a:ext uri="{FF2B5EF4-FFF2-40B4-BE49-F238E27FC236}">
                <a16:creationId xmlns:a16="http://schemas.microsoft.com/office/drawing/2014/main" id="{FDC451E5-C6BA-9F33-71B5-5550400BC3C5}"/>
              </a:ext>
            </a:extLst>
          </p:cNvPr>
          <p:cNvSpPr txBox="1"/>
          <p:nvPr/>
        </p:nvSpPr>
        <p:spPr>
          <a:xfrm>
            <a:off x="8420482" y="460546"/>
            <a:ext cx="2159516" cy="646331"/>
          </a:xfrm>
          <a:prstGeom prst="rect">
            <a:avLst/>
          </a:prstGeom>
          <a:noFill/>
        </p:spPr>
        <p:txBody>
          <a:bodyPr wrap="square" rtlCol="0">
            <a:spAutoFit/>
          </a:bodyPr>
          <a:lstStyle/>
          <a:p>
            <a:r>
              <a:rPr lang="en-US" b="1" dirty="0">
                <a:highlight>
                  <a:srgbClr val="FFFF00"/>
                </a:highlight>
              </a:rPr>
              <a:t>This burgundy vest is required for boys</a:t>
            </a:r>
          </a:p>
        </p:txBody>
      </p:sp>
    </p:spTree>
    <p:extLst>
      <p:ext uri="{BB962C8B-B14F-4D97-AF65-F5344CB8AC3E}">
        <p14:creationId xmlns:p14="http://schemas.microsoft.com/office/powerpoint/2010/main" val="216396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CB8E3-8A2E-4312-9EB9-CCB71C7D6844}"/>
              </a:ext>
            </a:extLst>
          </p:cNvPr>
          <p:cNvPicPr>
            <a:picLocks noChangeAspect="1"/>
          </p:cNvPicPr>
          <p:nvPr/>
        </p:nvPicPr>
        <p:blipFill rotWithShape="1">
          <a:blip r:embed="rId2">
            <a:extLst>
              <a:ext uri="{28A0092B-C50C-407E-A947-70E740481C1C}">
                <a14:useLocalDpi xmlns:a14="http://schemas.microsoft.com/office/drawing/2010/main" val="0"/>
              </a:ext>
            </a:extLst>
          </a:blip>
          <a:srcRect t="9846" b="14461"/>
          <a:stretch/>
        </p:blipFill>
        <p:spPr>
          <a:xfrm>
            <a:off x="521661" y="481818"/>
            <a:ext cx="11148678" cy="5894364"/>
          </a:xfrm>
          <a:prstGeom prst="rect">
            <a:avLst/>
          </a:prstGeom>
        </p:spPr>
      </p:pic>
      <p:pic>
        <p:nvPicPr>
          <p:cNvPr id="6" name="Picture 5">
            <a:extLst>
              <a:ext uri="{FF2B5EF4-FFF2-40B4-BE49-F238E27FC236}">
                <a16:creationId xmlns:a16="http://schemas.microsoft.com/office/drawing/2014/main" id="{ACE9C1D8-FDB7-40D2-BC58-5C1579287C15}"/>
              </a:ext>
            </a:extLst>
          </p:cNvPr>
          <p:cNvPicPr>
            <a:picLocks noChangeAspect="1"/>
          </p:cNvPicPr>
          <p:nvPr/>
        </p:nvPicPr>
        <p:blipFill>
          <a:blip r:embed="rId3"/>
          <a:stretch>
            <a:fillRect/>
          </a:stretch>
        </p:blipFill>
        <p:spPr>
          <a:xfrm>
            <a:off x="639787" y="1281112"/>
            <a:ext cx="2781300" cy="4295775"/>
          </a:xfrm>
          <a:prstGeom prst="rect">
            <a:avLst/>
          </a:prstGeom>
        </p:spPr>
      </p:pic>
      <p:sp>
        <p:nvSpPr>
          <p:cNvPr id="7" name="TextBox 6">
            <a:extLst>
              <a:ext uri="{FF2B5EF4-FFF2-40B4-BE49-F238E27FC236}">
                <a16:creationId xmlns:a16="http://schemas.microsoft.com/office/drawing/2014/main" id="{9658EDCB-1A92-40FE-9067-2DE2E3B1F87E}"/>
              </a:ext>
            </a:extLst>
          </p:cNvPr>
          <p:cNvSpPr txBox="1"/>
          <p:nvPr/>
        </p:nvSpPr>
        <p:spPr>
          <a:xfrm>
            <a:off x="7118252" y="158652"/>
            <a:ext cx="4552087" cy="646331"/>
          </a:xfrm>
          <a:prstGeom prst="rect">
            <a:avLst/>
          </a:prstGeom>
          <a:noFill/>
          <a:ln w="28575">
            <a:solidFill>
              <a:schemeClr val="accent1"/>
            </a:solidFill>
          </a:ln>
        </p:spPr>
        <p:txBody>
          <a:bodyPr wrap="square" rtlCol="0">
            <a:spAutoFit/>
          </a:bodyPr>
          <a:lstStyle/>
          <a:p>
            <a:r>
              <a:rPr lang="en-US" dirty="0"/>
              <a:t>All can be either, navy blue, burgundy or grey. Yes, students can mix and match colors. </a:t>
            </a:r>
          </a:p>
        </p:txBody>
      </p:sp>
    </p:spTree>
    <p:extLst>
      <p:ext uri="{BB962C8B-B14F-4D97-AF65-F5344CB8AC3E}">
        <p14:creationId xmlns:p14="http://schemas.microsoft.com/office/powerpoint/2010/main" val="7763060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FB668C0B-70F7-9153-DBEC-86D26F479FF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14967" y="164151"/>
            <a:ext cx="3554361" cy="1477805"/>
          </a:xfrm>
          <a:prstGeom prst="rect">
            <a:avLst/>
          </a:prstGeom>
        </p:spPr>
      </p:pic>
      <p:sp>
        <p:nvSpPr>
          <p:cNvPr id="2" name="TextBox 1">
            <a:extLst>
              <a:ext uri="{FF2B5EF4-FFF2-40B4-BE49-F238E27FC236}">
                <a16:creationId xmlns:a16="http://schemas.microsoft.com/office/drawing/2014/main" id="{6AF00EB5-96F8-FF79-AC91-9E293F9EE43C}"/>
              </a:ext>
            </a:extLst>
          </p:cNvPr>
          <p:cNvSpPr txBox="1"/>
          <p:nvPr/>
        </p:nvSpPr>
        <p:spPr>
          <a:xfrm>
            <a:off x="604683" y="117693"/>
            <a:ext cx="6282814" cy="6740307"/>
          </a:xfrm>
          <a:prstGeom prst="rect">
            <a:avLst/>
          </a:prstGeom>
          <a:noFill/>
        </p:spPr>
        <p:txBody>
          <a:bodyPr wrap="square" rtlCol="0">
            <a:spAutoFit/>
          </a:bodyPr>
          <a:lstStyle/>
          <a:p>
            <a:pPr algn="ctr"/>
            <a:r>
              <a:rPr lang="en-US" sz="1600" dirty="0"/>
              <a:t>Weekly Attire</a:t>
            </a:r>
          </a:p>
          <a:p>
            <a:pPr algn="ctr"/>
            <a:endParaRPr lang="en-US" sz="1600" dirty="0"/>
          </a:p>
          <a:p>
            <a:r>
              <a:rPr lang="en-US" sz="1600" b="1" dirty="0">
                <a:effectLst>
                  <a:outerShdw blurRad="38100" dist="38100" dir="2700000" algn="tl">
                    <a:srgbClr val="000000">
                      <a:alpha val="43137"/>
                    </a:srgbClr>
                  </a:outerShdw>
                </a:effectLst>
              </a:rPr>
              <a:t>Monday (Professional Attire) </a:t>
            </a:r>
            <a:r>
              <a:rPr lang="en-US" sz="1600" dirty="0"/>
              <a:t>– Blazer, slacks, skirt, white button front shirt, with or without vest depending on season and weather. Boys belt, tucked shirts, and all students’ shoes are black - No sneakers</a:t>
            </a:r>
          </a:p>
          <a:p>
            <a:endParaRPr lang="en-US" sz="1600" dirty="0"/>
          </a:p>
          <a:p>
            <a:r>
              <a:rPr lang="en-US" sz="1600" b="1" dirty="0">
                <a:effectLst>
                  <a:outerShdw blurRad="38100" dist="38100" dir="2700000" algn="tl">
                    <a:srgbClr val="000000">
                      <a:alpha val="43137"/>
                    </a:srgbClr>
                  </a:outerShdw>
                </a:effectLst>
              </a:rPr>
              <a:t>Tuesday, Wednesday, Thursday (Casual Attire) </a:t>
            </a:r>
            <a:r>
              <a:rPr lang="en-US" sz="1600" dirty="0"/>
              <a:t>– sweater, vest, slacks, skirts, jumpers, shorts and scoots/</a:t>
            </a:r>
            <a:r>
              <a:rPr lang="en-US" sz="1600" dirty="0" err="1"/>
              <a:t>scorts</a:t>
            </a:r>
            <a:r>
              <a:rPr lang="en-US" sz="1600" dirty="0"/>
              <a:t>, polo type shirts, sneakers all black or white (NO Crocks or colored shoes)</a:t>
            </a:r>
          </a:p>
          <a:p>
            <a:endParaRPr lang="en-US" sz="1600" dirty="0"/>
          </a:p>
          <a:p>
            <a:r>
              <a:rPr lang="en-US" sz="1600" b="1" dirty="0">
                <a:effectLst>
                  <a:outerShdw blurRad="38100" dist="38100" dir="2700000" algn="tl">
                    <a:srgbClr val="000000">
                      <a:alpha val="43137"/>
                    </a:srgbClr>
                  </a:outerShdw>
                </a:effectLst>
              </a:rPr>
              <a:t>Friday (Dress Down Attire)</a:t>
            </a:r>
            <a:r>
              <a:rPr lang="en-US" sz="1600" dirty="0"/>
              <a:t>-  Blue or Grey Khaki/ Blue denims with CPA school t-shirt only, sweats with matching sweatshirt or school t-shirt, sneakers all black or white</a:t>
            </a:r>
          </a:p>
          <a:p>
            <a:endParaRPr lang="en-US" sz="1600" dirty="0"/>
          </a:p>
          <a:p>
            <a:pPr algn="ctr"/>
            <a:r>
              <a:rPr lang="en-US" sz="1600" b="1" dirty="0">
                <a:effectLst>
                  <a:outerShdw blurRad="38100" dist="38100" dir="2700000" algn="tl">
                    <a:srgbClr val="000000">
                      <a:alpha val="43137"/>
                    </a:srgbClr>
                  </a:outerShdw>
                </a:effectLst>
                <a:highlight>
                  <a:srgbClr val="FFFF00"/>
                </a:highlight>
              </a:rPr>
              <a:t>Principal “Where What You Want Fridays” Fundraiser</a:t>
            </a:r>
          </a:p>
          <a:p>
            <a:pPr algn="ctr"/>
            <a:r>
              <a:rPr lang="en-US" sz="1600" b="1" dirty="0">
                <a:effectLst>
                  <a:outerShdw blurRad="38100" dist="38100" dir="2700000" algn="tl">
                    <a:srgbClr val="000000">
                      <a:alpha val="43137"/>
                    </a:srgbClr>
                  </a:outerShdw>
                </a:effectLst>
                <a:highlight>
                  <a:srgbClr val="FFFF00"/>
                </a:highlight>
              </a:rPr>
              <a:t>July 13</a:t>
            </a:r>
            <a:r>
              <a:rPr lang="en-US" sz="1600" b="1" baseline="30000" dirty="0">
                <a:effectLst>
                  <a:outerShdw blurRad="38100" dist="38100" dir="2700000" algn="tl">
                    <a:srgbClr val="000000">
                      <a:alpha val="43137"/>
                    </a:srgbClr>
                  </a:outerShdw>
                </a:effectLst>
                <a:highlight>
                  <a:srgbClr val="FFFF00"/>
                </a:highlight>
              </a:rPr>
              <a:t>th</a:t>
            </a:r>
            <a:r>
              <a:rPr lang="en-US" sz="1600" b="1" dirty="0">
                <a:effectLst>
                  <a:outerShdw blurRad="38100" dist="38100" dir="2700000" algn="tl">
                    <a:srgbClr val="000000">
                      <a:alpha val="43137"/>
                    </a:srgbClr>
                  </a:outerShdw>
                </a:effectLst>
                <a:highlight>
                  <a:srgbClr val="FFFF00"/>
                </a:highlight>
              </a:rPr>
              <a:t> to August 7</a:t>
            </a:r>
            <a:r>
              <a:rPr lang="en-US" sz="1600" b="1" baseline="30000" dirty="0">
                <a:effectLst>
                  <a:outerShdw blurRad="38100" dist="38100" dir="2700000" algn="tl">
                    <a:srgbClr val="000000">
                      <a:alpha val="43137"/>
                    </a:srgbClr>
                  </a:outerShdw>
                </a:effectLst>
                <a:highlight>
                  <a:srgbClr val="FFFF00"/>
                </a:highlight>
              </a:rPr>
              <a:t>th</a:t>
            </a:r>
            <a:r>
              <a:rPr lang="en-US" sz="1600" b="1" dirty="0">
                <a:effectLst>
                  <a:outerShdw blurRad="38100" dist="38100" dir="2700000" algn="tl">
                    <a:srgbClr val="000000">
                      <a:alpha val="43137"/>
                    </a:srgbClr>
                  </a:outerShdw>
                </a:effectLst>
                <a:highlight>
                  <a:srgbClr val="FFFF00"/>
                </a:highlight>
              </a:rPr>
              <a:t>, 2022</a:t>
            </a:r>
          </a:p>
          <a:p>
            <a:endParaRPr lang="en-US" sz="1600" dirty="0"/>
          </a:p>
          <a:p>
            <a:pPr algn="ctr"/>
            <a:r>
              <a:rPr lang="en-US" sz="1600" dirty="0"/>
              <a:t>Parents pre purchase “Where What You Want Fridays” </a:t>
            </a:r>
          </a:p>
          <a:p>
            <a:pPr algn="ctr"/>
            <a:r>
              <a:rPr lang="en-US" sz="1600" dirty="0"/>
              <a:t>2 dollars for every school year Friday (36)</a:t>
            </a:r>
          </a:p>
          <a:p>
            <a:pPr algn="ctr"/>
            <a:r>
              <a:rPr lang="en-US" sz="1600" dirty="0"/>
              <a:t>  the </a:t>
            </a:r>
            <a:r>
              <a:rPr lang="en-US" sz="1600" b="1" dirty="0">
                <a:effectLst>
                  <a:outerShdw blurRad="38100" dist="38100" dir="2700000" algn="tl">
                    <a:srgbClr val="000000">
                      <a:alpha val="43137"/>
                    </a:srgbClr>
                  </a:outerShdw>
                </a:effectLst>
              </a:rPr>
              <a:t>entire year $72 </a:t>
            </a:r>
          </a:p>
          <a:p>
            <a:pPr algn="ctr"/>
            <a:r>
              <a:rPr lang="en-US" sz="1600" dirty="0"/>
              <a:t>or </a:t>
            </a:r>
          </a:p>
          <a:p>
            <a:pPr algn="ctr"/>
            <a:r>
              <a:rPr lang="en-US" sz="1600" b="1" dirty="0">
                <a:effectLst>
                  <a:outerShdw blurRad="38100" dist="38100" dir="2700000" algn="tl">
                    <a:srgbClr val="000000">
                      <a:alpha val="43137"/>
                    </a:srgbClr>
                  </a:outerShdw>
                </a:effectLst>
              </a:rPr>
              <a:t>every other Friday $36</a:t>
            </a:r>
          </a:p>
          <a:p>
            <a:pPr algn="ctr"/>
            <a:endParaRPr lang="en-US" sz="1600" dirty="0"/>
          </a:p>
          <a:p>
            <a:pPr algn="ctr"/>
            <a:r>
              <a:rPr lang="en-US" sz="1600" dirty="0">
                <a:highlight>
                  <a:srgbClr val="FFFF00"/>
                </a:highlight>
              </a:rPr>
              <a:t>To prevent any confusion, these Fridays must be purchased at the beginning of the school year. It is difficult to keep up with which students can, and cannot, it will be efficient to have list at the beginning of the year to avoid any confusion</a:t>
            </a:r>
          </a:p>
        </p:txBody>
      </p:sp>
      <p:sp>
        <p:nvSpPr>
          <p:cNvPr id="3" name="TextBox 2">
            <a:extLst>
              <a:ext uri="{FF2B5EF4-FFF2-40B4-BE49-F238E27FC236}">
                <a16:creationId xmlns:a16="http://schemas.microsoft.com/office/drawing/2014/main" id="{4164E530-2517-3396-52DA-EB08B4484356}"/>
              </a:ext>
            </a:extLst>
          </p:cNvPr>
          <p:cNvSpPr txBox="1"/>
          <p:nvPr/>
        </p:nvSpPr>
        <p:spPr>
          <a:xfrm>
            <a:off x="7924800" y="903053"/>
            <a:ext cx="3554361" cy="5539978"/>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rPr>
              <a:t>No, No, No’s</a:t>
            </a:r>
          </a:p>
          <a:p>
            <a:pPr algn="ctr"/>
            <a:endParaRPr lang="en-US" sz="1600" dirty="0"/>
          </a:p>
          <a:p>
            <a:pPr algn="ctr"/>
            <a:endParaRPr lang="en-US" sz="1400" dirty="0"/>
          </a:p>
          <a:p>
            <a:pPr algn="ctr"/>
            <a:r>
              <a:rPr lang="en-US" sz="1400" dirty="0"/>
              <a:t>No attire with any logos other than CPA</a:t>
            </a:r>
          </a:p>
          <a:p>
            <a:pPr algn="ctr"/>
            <a:endParaRPr lang="en-US" sz="1400" dirty="0"/>
          </a:p>
          <a:p>
            <a:pPr algn="ctr"/>
            <a:r>
              <a:rPr lang="en-US" sz="1400" dirty="0"/>
              <a:t>No crocs, sandals, colorful sneakers </a:t>
            </a:r>
          </a:p>
          <a:p>
            <a:pPr algn="ctr"/>
            <a:endParaRPr lang="en-US" sz="1400" dirty="0"/>
          </a:p>
          <a:p>
            <a:pPr algn="ctr"/>
            <a:r>
              <a:rPr lang="en-US" sz="1400" dirty="0"/>
              <a:t>No clothing with tares or skinny jeans</a:t>
            </a:r>
          </a:p>
          <a:p>
            <a:pPr algn="ctr"/>
            <a:endParaRPr lang="en-US" sz="1400" dirty="0"/>
          </a:p>
          <a:p>
            <a:pPr algn="ctr"/>
            <a:r>
              <a:rPr lang="en-US" sz="1400" dirty="0"/>
              <a:t>No other colors, except school colors</a:t>
            </a:r>
          </a:p>
          <a:p>
            <a:pPr algn="ctr"/>
            <a:endParaRPr lang="en-US" sz="1400" dirty="0"/>
          </a:p>
          <a:p>
            <a:pPr algn="ctr"/>
            <a:r>
              <a:rPr lang="en-US" sz="1400" b="1" dirty="0"/>
              <a:t>No colored socks</a:t>
            </a:r>
            <a:r>
              <a:rPr lang="en-US" sz="1400" dirty="0"/>
              <a:t>, only black, grey, blue or burgundy</a:t>
            </a:r>
          </a:p>
          <a:p>
            <a:pPr algn="ctr"/>
            <a:endParaRPr lang="en-US" sz="1400" dirty="0"/>
          </a:p>
          <a:p>
            <a:pPr algn="ctr"/>
            <a:r>
              <a:rPr lang="en-US" sz="1400" dirty="0"/>
              <a:t>No hats or bandanas</a:t>
            </a:r>
          </a:p>
          <a:p>
            <a:pPr algn="ctr"/>
            <a:endParaRPr lang="en-US" sz="1400" dirty="0"/>
          </a:p>
          <a:p>
            <a:pPr algn="ctr"/>
            <a:r>
              <a:rPr lang="en-US" sz="1400" dirty="0"/>
              <a:t>No leggings as pants</a:t>
            </a:r>
          </a:p>
          <a:p>
            <a:pPr algn="ctr"/>
            <a:endParaRPr lang="en-US" sz="1400" dirty="0"/>
          </a:p>
          <a:p>
            <a:pPr algn="ctr"/>
            <a:r>
              <a:rPr lang="en-US" sz="1400" dirty="0"/>
              <a:t>No t-shirts, jackets, sweaters or pants with any type of logo or mantra</a:t>
            </a:r>
          </a:p>
          <a:p>
            <a:pPr algn="ctr"/>
            <a:endParaRPr lang="en-US" sz="1400" dirty="0"/>
          </a:p>
          <a:p>
            <a:pPr algn="ctr"/>
            <a:r>
              <a:rPr lang="en-US" sz="1400" dirty="0"/>
              <a:t>No mixed color clothing, only solid or plaid school colors</a:t>
            </a:r>
          </a:p>
          <a:p>
            <a:pPr algn="ctr"/>
            <a:endParaRPr lang="en-US" sz="1400" dirty="0"/>
          </a:p>
          <a:p>
            <a:pPr algn="ctr"/>
            <a:r>
              <a:rPr lang="en-US" sz="1400" dirty="0"/>
              <a:t>No colorful belts</a:t>
            </a:r>
          </a:p>
        </p:txBody>
      </p:sp>
    </p:spTree>
    <p:extLst>
      <p:ext uri="{BB962C8B-B14F-4D97-AF65-F5344CB8AC3E}">
        <p14:creationId xmlns:p14="http://schemas.microsoft.com/office/powerpoint/2010/main" val="51150884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C713DE-C9AB-EA9B-7B9D-60828F84811E}"/>
              </a:ext>
            </a:extLst>
          </p:cNvPr>
          <p:cNvSpPr txBox="1"/>
          <p:nvPr/>
        </p:nvSpPr>
        <p:spPr>
          <a:xfrm>
            <a:off x="2470728" y="1012954"/>
            <a:ext cx="7250544" cy="4154984"/>
          </a:xfrm>
          <a:prstGeom prst="rect">
            <a:avLst/>
          </a:prstGeom>
          <a:noFill/>
        </p:spPr>
        <p:txBody>
          <a:bodyPr wrap="square">
            <a:spAutoFit/>
          </a:bodyPr>
          <a:lstStyle/>
          <a:p>
            <a:pPr algn="ctr"/>
            <a:r>
              <a:rPr lang="en-US" sz="4400" dirty="0"/>
              <a:t>CPA School Colors: </a:t>
            </a:r>
            <a:r>
              <a:rPr lang="en-US" sz="4400" dirty="0">
                <a:solidFill>
                  <a:srgbClr val="C00000"/>
                </a:solidFill>
                <a:effectLst>
                  <a:outerShdw blurRad="38100" dist="38100" dir="2700000" algn="tl">
                    <a:srgbClr val="000000">
                      <a:alpha val="43137"/>
                    </a:srgbClr>
                  </a:outerShdw>
                </a:effectLst>
              </a:rPr>
              <a:t>burgundy</a:t>
            </a:r>
            <a:r>
              <a:rPr lang="en-US" sz="4400" dirty="0"/>
              <a:t>, </a:t>
            </a:r>
            <a:r>
              <a:rPr lang="en-US" sz="4400" dirty="0">
                <a:solidFill>
                  <a:srgbClr val="0070C0"/>
                </a:solidFill>
                <a:effectLst>
                  <a:outerShdw blurRad="38100" dist="38100" dir="2700000" algn="tl">
                    <a:srgbClr val="000000">
                      <a:alpha val="43137"/>
                    </a:srgbClr>
                  </a:outerShdw>
                </a:effectLst>
              </a:rPr>
              <a:t>royal</a:t>
            </a:r>
            <a:r>
              <a:rPr lang="en-US" sz="4400" dirty="0"/>
              <a:t> or </a:t>
            </a:r>
            <a:r>
              <a:rPr lang="en-US" sz="4400" dirty="0">
                <a:solidFill>
                  <a:srgbClr val="002060"/>
                </a:solidFill>
                <a:effectLst>
                  <a:outerShdw blurRad="38100" dist="38100" dir="2700000" algn="tl">
                    <a:srgbClr val="000000">
                      <a:alpha val="43137"/>
                    </a:srgbClr>
                  </a:outerShdw>
                </a:effectLst>
              </a:rPr>
              <a:t>navy blue </a:t>
            </a:r>
            <a:r>
              <a:rPr lang="en-US" sz="4400" dirty="0"/>
              <a:t>and </a:t>
            </a:r>
            <a:r>
              <a:rPr lang="en-US" sz="4400" dirty="0">
                <a:solidFill>
                  <a:schemeClr val="bg1">
                    <a:lumMod val="50000"/>
                  </a:schemeClr>
                </a:solidFill>
                <a:effectLst>
                  <a:outerShdw blurRad="38100" dist="38100" dir="2700000" algn="tl">
                    <a:srgbClr val="000000">
                      <a:alpha val="43137"/>
                    </a:srgbClr>
                  </a:outerShdw>
                </a:effectLst>
              </a:rPr>
              <a:t>grey, </a:t>
            </a:r>
            <a:r>
              <a:rPr lang="en-US" sz="4400" dirty="0"/>
              <a:t>white </a:t>
            </a:r>
            <a:r>
              <a:rPr lang="en-US" sz="2400" dirty="0"/>
              <a:t>(front button short and polo shirts).</a:t>
            </a:r>
          </a:p>
          <a:p>
            <a:pPr algn="ctr"/>
            <a:endParaRPr lang="en-US" sz="4400" dirty="0"/>
          </a:p>
          <a:p>
            <a:pPr algn="ctr"/>
            <a:r>
              <a:rPr lang="en-US" sz="4400" dirty="0"/>
              <a:t>All clothing in this PowerPoint is found on Amazon</a:t>
            </a:r>
          </a:p>
        </p:txBody>
      </p:sp>
    </p:spTree>
    <p:extLst>
      <p:ext uri="{BB962C8B-B14F-4D97-AF65-F5344CB8AC3E}">
        <p14:creationId xmlns:p14="http://schemas.microsoft.com/office/powerpoint/2010/main" val="326942628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5BC92E6-5CD5-ABB7-701E-15013796E639}"/>
              </a:ext>
            </a:extLst>
          </p:cNvPr>
          <p:cNvPicPr>
            <a:picLocks noChangeAspect="1"/>
          </p:cNvPicPr>
          <p:nvPr/>
        </p:nvPicPr>
        <p:blipFill>
          <a:blip r:embed="rId2"/>
          <a:stretch>
            <a:fillRect/>
          </a:stretch>
        </p:blipFill>
        <p:spPr>
          <a:xfrm>
            <a:off x="5241032" y="325905"/>
            <a:ext cx="3039135" cy="1853873"/>
          </a:xfrm>
          <a:prstGeom prst="rect">
            <a:avLst/>
          </a:prstGeom>
        </p:spPr>
      </p:pic>
      <p:pic>
        <p:nvPicPr>
          <p:cNvPr id="5" name="Picture 4">
            <a:extLst>
              <a:ext uri="{FF2B5EF4-FFF2-40B4-BE49-F238E27FC236}">
                <a16:creationId xmlns:a16="http://schemas.microsoft.com/office/drawing/2014/main" id="{FF95AE8F-CA4D-3BD1-714F-6255DB8B4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393" y="325905"/>
            <a:ext cx="2657883" cy="1853874"/>
          </a:xfrm>
          <a:prstGeom prst="rect">
            <a:avLst/>
          </a:prstGeom>
        </p:spPr>
      </p:pic>
      <p:sp>
        <p:nvSpPr>
          <p:cNvPr id="2" name="TextBox 1">
            <a:extLst>
              <a:ext uri="{FF2B5EF4-FFF2-40B4-BE49-F238E27FC236}">
                <a16:creationId xmlns:a16="http://schemas.microsoft.com/office/drawing/2014/main" id="{1B8B1BE0-655B-80C1-D95A-F2A9FF666154}"/>
              </a:ext>
            </a:extLst>
          </p:cNvPr>
          <p:cNvSpPr txBox="1"/>
          <p:nvPr/>
        </p:nvSpPr>
        <p:spPr>
          <a:xfrm>
            <a:off x="874925" y="1181906"/>
            <a:ext cx="3607930" cy="4909178"/>
          </a:xfrm>
          <a:prstGeom prst="rect">
            <a:avLst/>
          </a:prstGeom>
        </p:spPr>
        <p:txBody>
          <a:bodyPr vert="horz" lIns="91440" tIns="45720" rIns="91440" bIns="45720" rtlCol="0" anchor="t">
            <a:noAutofit/>
          </a:bodyPr>
          <a:lstStyle/>
          <a:p>
            <a:pPr algn="ctr">
              <a:lnSpc>
                <a:spcPct val="90000"/>
              </a:lnSpc>
              <a:spcAft>
                <a:spcPts val="600"/>
              </a:spcAft>
            </a:pPr>
            <a:r>
              <a:rPr lang="en-US" sz="2000" dirty="0">
                <a:solidFill>
                  <a:srgbClr val="FFFFFF"/>
                </a:solidFill>
                <a:highlight>
                  <a:srgbClr val="FFFF00"/>
                </a:highlight>
              </a:rPr>
              <a:t>Professional Attire for Girls</a:t>
            </a:r>
          </a:p>
          <a:p>
            <a:pPr indent="-228600">
              <a:lnSpc>
                <a:spcPct val="90000"/>
              </a:lnSpc>
              <a:spcAft>
                <a:spcPts val="600"/>
              </a:spcAft>
              <a:buFont typeface="Arial" panose="020B0604020202020204" pitchFamily="34" charset="0"/>
              <a:buChar char="•"/>
            </a:pPr>
            <a:endParaRPr lang="en-US" sz="2000" dirty="0">
              <a:solidFill>
                <a:srgbClr val="FFFFFF"/>
              </a:solidFill>
            </a:endParaRPr>
          </a:p>
          <a:p>
            <a:pPr>
              <a:lnSpc>
                <a:spcPct val="90000"/>
              </a:lnSpc>
              <a:spcAft>
                <a:spcPts val="600"/>
              </a:spcAft>
            </a:pPr>
            <a:r>
              <a:rPr lang="en-US" sz="2000" dirty="0">
                <a:solidFill>
                  <a:srgbClr val="FFFFFF"/>
                </a:solidFill>
              </a:rPr>
              <a:t>These clothing are required Check List for Girls</a:t>
            </a:r>
          </a:p>
          <a:p>
            <a:pPr indent="-228600">
              <a:lnSpc>
                <a:spcPct val="90000"/>
              </a:lnSpc>
              <a:spcAft>
                <a:spcPts val="600"/>
              </a:spcAft>
              <a:buFont typeface="Arial" panose="020B0604020202020204" pitchFamily="34" charset="0"/>
              <a:buChar char="•"/>
            </a:pPr>
            <a:endParaRPr lang="en-US" sz="2000" dirty="0">
              <a:solidFill>
                <a:srgbClr val="FFFFFF"/>
              </a:solidFill>
            </a:endParaRPr>
          </a:p>
          <a:p>
            <a:pPr marL="285750" indent="-228600">
              <a:lnSpc>
                <a:spcPct val="90000"/>
              </a:lnSpc>
              <a:spcAft>
                <a:spcPts val="600"/>
              </a:spcAft>
              <a:buFont typeface="Arial" panose="020B0604020202020204" pitchFamily="34" charset="0"/>
              <a:buChar char="•"/>
            </a:pPr>
            <a:r>
              <a:rPr lang="en-US" sz="2000" dirty="0">
                <a:solidFill>
                  <a:srgbClr val="FFFFFF"/>
                </a:solidFill>
              </a:rPr>
              <a:t>Blazer (Burgundy/Red Blazer)</a:t>
            </a:r>
          </a:p>
          <a:p>
            <a:pPr marL="285750" indent="-228600">
              <a:lnSpc>
                <a:spcPct val="90000"/>
              </a:lnSpc>
              <a:spcAft>
                <a:spcPts val="600"/>
              </a:spcAft>
              <a:buFont typeface="Arial" panose="020B0604020202020204" pitchFamily="34" charset="0"/>
              <a:buChar char="•"/>
            </a:pPr>
            <a:r>
              <a:rPr lang="en-US" sz="2000" dirty="0">
                <a:solidFill>
                  <a:srgbClr val="FFFFFF"/>
                </a:solidFill>
              </a:rPr>
              <a:t>Sweater (navy Blue)</a:t>
            </a:r>
          </a:p>
          <a:p>
            <a:pPr marL="285750" indent="-228600">
              <a:lnSpc>
                <a:spcPct val="90000"/>
              </a:lnSpc>
              <a:spcAft>
                <a:spcPts val="600"/>
              </a:spcAft>
              <a:buFont typeface="Arial" panose="020B0604020202020204" pitchFamily="34" charset="0"/>
              <a:buChar char="•"/>
            </a:pPr>
            <a:r>
              <a:rPr lang="en-US" sz="2000" dirty="0">
                <a:solidFill>
                  <a:srgbClr val="FFFFFF"/>
                </a:solidFill>
              </a:rPr>
              <a:t>Vest (navy Blue)</a:t>
            </a:r>
          </a:p>
          <a:p>
            <a:pPr marL="285750" indent="-228600">
              <a:lnSpc>
                <a:spcPct val="90000"/>
              </a:lnSpc>
              <a:spcAft>
                <a:spcPts val="600"/>
              </a:spcAft>
              <a:buFont typeface="Arial" panose="020B0604020202020204" pitchFamily="34" charset="0"/>
              <a:buChar char="•"/>
            </a:pPr>
            <a:r>
              <a:rPr lang="en-US" sz="2000" dirty="0">
                <a:solidFill>
                  <a:srgbClr val="FFFFFF"/>
                </a:solidFill>
              </a:rPr>
              <a:t>Oxford button front shirt (white)</a:t>
            </a:r>
          </a:p>
          <a:p>
            <a:pPr marL="285750" indent="-228600">
              <a:lnSpc>
                <a:spcPct val="90000"/>
              </a:lnSpc>
              <a:spcAft>
                <a:spcPts val="600"/>
              </a:spcAft>
              <a:buFont typeface="Arial" panose="020B0604020202020204" pitchFamily="34" charset="0"/>
              <a:buChar char="•"/>
            </a:pPr>
            <a:r>
              <a:rPr lang="en-US" sz="2000" dirty="0">
                <a:solidFill>
                  <a:srgbClr val="FFFFFF"/>
                </a:solidFill>
              </a:rPr>
              <a:t>Bow tie (burgundy plaid)</a:t>
            </a:r>
          </a:p>
          <a:p>
            <a:pPr marL="285750" indent="-228600">
              <a:lnSpc>
                <a:spcPct val="90000"/>
              </a:lnSpc>
              <a:spcAft>
                <a:spcPts val="600"/>
              </a:spcAft>
              <a:buFont typeface="Arial" panose="020B0604020202020204" pitchFamily="34" charset="0"/>
              <a:buChar char="•"/>
            </a:pPr>
            <a:r>
              <a:rPr lang="en-US" sz="2000" dirty="0">
                <a:solidFill>
                  <a:srgbClr val="FFFFFF"/>
                </a:solidFill>
              </a:rPr>
              <a:t>Pleated Skirt (burgundy plaid)</a:t>
            </a:r>
          </a:p>
          <a:p>
            <a:pPr marL="285750" indent="-228600">
              <a:lnSpc>
                <a:spcPct val="90000"/>
              </a:lnSpc>
              <a:spcAft>
                <a:spcPts val="600"/>
              </a:spcAft>
              <a:buFont typeface="Arial" panose="020B0604020202020204" pitchFamily="34" charset="0"/>
              <a:buChar char="•"/>
            </a:pPr>
            <a:r>
              <a:rPr lang="en-US" sz="2000" dirty="0">
                <a:solidFill>
                  <a:srgbClr val="FFFFFF"/>
                </a:solidFill>
              </a:rPr>
              <a:t>Knee high socks (navy blue)</a:t>
            </a:r>
          </a:p>
          <a:p>
            <a:pPr marL="285750" indent="-228600">
              <a:lnSpc>
                <a:spcPct val="90000"/>
              </a:lnSpc>
              <a:spcAft>
                <a:spcPts val="600"/>
              </a:spcAft>
              <a:buFont typeface="Arial" panose="020B0604020202020204" pitchFamily="34" charset="0"/>
              <a:buChar char="•"/>
            </a:pPr>
            <a:r>
              <a:rPr lang="en-US" sz="2000" dirty="0">
                <a:solidFill>
                  <a:srgbClr val="FFFFFF"/>
                </a:solidFill>
              </a:rPr>
              <a:t>Loafers/Mary Janes (Black)</a:t>
            </a:r>
          </a:p>
        </p:txBody>
      </p:sp>
      <p:pic>
        <p:nvPicPr>
          <p:cNvPr id="3" name="Picture 2">
            <a:extLst>
              <a:ext uri="{FF2B5EF4-FFF2-40B4-BE49-F238E27FC236}">
                <a16:creationId xmlns:a16="http://schemas.microsoft.com/office/drawing/2014/main" id="{171D719B-22F7-B3B4-547C-BDBFC5367752}"/>
              </a:ext>
            </a:extLst>
          </p:cNvPr>
          <p:cNvPicPr>
            <a:picLocks noChangeAspect="1"/>
          </p:cNvPicPr>
          <p:nvPr/>
        </p:nvPicPr>
        <p:blipFill>
          <a:blip r:embed="rId4"/>
          <a:stretch>
            <a:fillRect/>
          </a:stretch>
        </p:blipFill>
        <p:spPr>
          <a:xfrm>
            <a:off x="5155081" y="2640106"/>
            <a:ext cx="3219976" cy="1577788"/>
          </a:xfrm>
          <a:prstGeom prst="rect">
            <a:avLst/>
          </a:prstGeom>
        </p:spPr>
      </p:pic>
      <p:pic>
        <p:nvPicPr>
          <p:cNvPr id="12" name="Picture 11">
            <a:extLst>
              <a:ext uri="{FF2B5EF4-FFF2-40B4-BE49-F238E27FC236}">
                <a16:creationId xmlns:a16="http://schemas.microsoft.com/office/drawing/2014/main" id="{027052F4-2888-47C0-7508-B8ED98CA31E9}"/>
              </a:ext>
            </a:extLst>
          </p:cNvPr>
          <p:cNvPicPr>
            <a:picLocks noChangeAspect="1"/>
          </p:cNvPicPr>
          <p:nvPr/>
        </p:nvPicPr>
        <p:blipFill>
          <a:blip r:embed="rId5"/>
          <a:stretch>
            <a:fillRect/>
          </a:stretch>
        </p:blipFill>
        <p:spPr>
          <a:xfrm>
            <a:off x="9036312" y="2503952"/>
            <a:ext cx="2517138" cy="1850097"/>
          </a:xfrm>
          <a:prstGeom prst="rect">
            <a:avLst/>
          </a:prstGeom>
        </p:spPr>
      </p:pic>
      <p:pic>
        <p:nvPicPr>
          <p:cNvPr id="7" name="Picture 6">
            <a:extLst>
              <a:ext uri="{FF2B5EF4-FFF2-40B4-BE49-F238E27FC236}">
                <a16:creationId xmlns:a16="http://schemas.microsoft.com/office/drawing/2014/main" id="{D7110785-B60F-7061-A25D-26B89D4F1739}"/>
              </a:ext>
            </a:extLst>
          </p:cNvPr>
          <p:cNvPicPr>
            <a:picLocks noChangeAspect="1"/>
          </p:cNvPicPr>
          <p:nvPr/>
        </p:nvPicPr>
        <p:blipFill rotWithShape="1">
          <a:blip r:embed="rId6"/>
          <a:srcRect l="54157" r="19033"/>
          <a:stretch/>
        </p:blipFill>
        <p:spPr>
          <a:xfrm>
            <a:off x="6384973" y="4644984"/>
            <a:ext cx="768597" cy="1869351"/>
          </a:xfrm>
          <a:prstGeom prst="rect">
            <a:avLst/>
          </a:prstGeom>
        </p:spPr>
      </p:pic>
      <p:pic>
        <p:nvPicPr>
          <p:cNvPr id="6" name="Picture 5">
            <a:extLst>
              <a:ext uri="{FF2B5EF4-FFF2-40B4-BE49-F238E27FC236}">
                <a16:creationId xmlns:a16="http://schemas.microsoft.com/office/drawing/2014/main" id="{BCAC4604-9613-6341-1635-DAECA8A0E556}"/>
              </a:ext>
            </a:extLst>
          </p:cNvPr>
          <p:cNvPicPr>
            <a:picLocks noChangeAspect="1"/>
          </p:cNvPicPr>
          <p:nvPr/>
        </p:nvPicPr>
        <p:blipFill>
          <a:blip r:embed="rId7"/>
          <a:stretch>
            <a:fillRect/>
          </a:stretch>
        </p:blipFill>
        <p:spPr>
          <a:xfrm>
            <a:off x="9764744" y="4649694"/>
            <a:ext cx="1033181" cy="1878513"/>
          </a:xfrm>
          <a:prstGeom prst="rect">
            <a:avLst/>
          </a:prstGeom>
        </p:spPr>
      </p:pic>
      <p:pic>
        <p:nvPicPr>
          <p:cNvPr id="8" name="Picture 7">
            <a:extLst>
              <a:ext uri="{FF2B5EF4-FFF2-40B4-BE49-F238E27FC236}">
                <a16:creationId xmlns:a16="http://schemas.microsoft.com/office/drawing/2014/main" id="{F08E362B-366A-DDE2-1D3D-F55B03821164}"/>
              </a:ext>
            </a:extLst>
          </p:cNvPr>
          <p:cNvPicPr>
            <a:picLocks noChangeAspect="1"/>
          </p:cNvPicPr>
          <p:nvPr/>
        </p:nvPicPr>
        <p:blipFill rotWithShape="1">
          <a:blip r:embed="rId8"/>
          <a:srcRect r="41073"/>
          <a:stretch/>
        </p:blipFill>
        <p:spPr>
          <a:xfrm>
            <a:off x="7617599" y="4580792"/>
            <a:ext cx="1907602" cy="1914310"/>
          </a:xfrm>
          <a:prstGeom prst="rect">
            <a:avLst/>
          </a:prstGeom>
        </p:spPr>
      </p:pic>
    </p:spTree>
    <p:extLst>
      <p:ext uri="{BB962C8B-B14F-4D97-AF65-F5344CB8AC3E}">
        <p14:creationId xmlns:p14="http://schemas.microsoft.com/office/powerpoint/2010/main" val="161223207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4C6D218-CE7E-6939-BC00-8C0D03E9909E}"/>
              </a:ext>
            </a:extLst>
          </p:cNvPr>
          <p:cNvPicPr>
            <a:picLocks noChangeAspect="1"/>
          </p:cNvPicPr>
          <p:nvPr/>
        </p:nvPicPr>
        <p:blipFill>
          <a:blip r:embed="rId2"/>
          <a:stretch>
            <a:fillRect/>
          </a:stretch>
        </p:blipFill>
        <p:spPr>
          <a:xfrm>
            <a:off x="5253386" y="281660"/>
            <a:ext cx="3014427" cy="1853873"/>
          </a:xfrm>
          <a:prstGeom prst="rect">
            <a:avLst/>
          </a:prstGeom>
        </p:spPr>
      </p:pic>
      <p:sp>
        <p:nvSpPr>
          <p:cNvPr id="4" name="TextBox 3">
            <a:extLst>
              <a:ext uri="{FF2B5EF4-FFF2-40B4-BE49-F238E27FC236}">
                <a16:creationId xmlns:a16="http://schemas.microsoft.com/office/drawing/2014/main" id="{A1E5890B-4779-DF2E-444B-8A4C93D0A9A8}"/>
              </a:ext>
            </a:extLst>
          </p:cNvPr>
          <p:cNvSpPr txBox="1"/>
          <p:nvPr/>
        </p:nvSpPr>
        <p:spPr>
          <a:xfrm>
            <a:off x="790605" y="601109"/>
            <a:ext cx="3607930" cy="5165509"/>
          </a:xfrm>
          <a:prstGeom prst="rect">
            <a:avLst/>
          </a:prstGeom>
        </p:spPr>
        <p:txBody>
          <a:bodyPr vert="horz" lIns="91440" tIns="45720" rIns="91440" bIns="45720" rtlCol="0" anchor="t">
            <a:noAutofit/>
          </a:bodyPr>
          <a:lstStyle/>
          <a:p>
            <a:pPr algn="ctr">
              <a:lnSpc>
                <a:spcPct val="90000"/>
              </a:lnSpc>
              <a:spcAft>
                <a:spcPts val="600"/>
              </a:spcAft>
            </a:pPr>
            <a:r>
              <a:rPr lang="en-US" sz="2000" dirty="0">
                <a:solidFill>
                  <a:srgbClr val="FFFFFF"/>
                </a:solidFill>
                <a:highlight>
                  <a:srgbClr val="FFFF00"/>
                </a:highlight>
              </a:rPr>
              <a:t>Professional Attire for Boys</a:t>
            </a:r>
          </a:p>
          <a:p>
            <a:pPr indent="-228600">
              <a:lnSpc>
                <a:spcPct val="90000"/>
              </a:lnSpc>
              <a:spcAft>
                <a:spcPts val="600"/>
              </a:spcAft>
              <a:buFont typeface="Arial" panose="020B0604020202020204" pitchFamily="34" charset="0"/>
              <a:buChar char="•"/>
            </a:pPr>
            <a:endParaRPr lang="en-US" sz="2000" dirty="0">
              <a:solidFill>
                <a:srgbClr val="FFFFFF"/>
              </a:solidFill>
            </a:endParaRPr>
          </a:p>
          <a:p>
            <a:pPr>
              <a:lnSpc>
                <a:spcPct val="90000"/>
              </a:lnSpc>
              <a:spcAft>
                <a:spcPts val="600"/>
              </a:spcAft>
            </a:pPr>
            <a:r>
              <a:rPr lang="en-US" sz="2000" dirty="0">
                <a:solidFill>
                  <a:srgbClr val="FFFFFF"/>
                </a:solidFill>
              </a:rPr>
              <a:t>These clothing are required Check List for Boys</a:t>
            </a:r>
          </a:p>
          <a:p>
            <a:pPr indent="-228600">
              <a:lnSpc>
                <a:spcPct val="90000"/>
              </a:lnSpc>
              <a:spcAft>
                <a:spcPts val="600"/>
              </a:spcAft>
              <a:buFont typeface="Arial" panose="020B0604020202020204" pitchFamily="34" charset="0"/>
              <a:buChar char="•"/>
            </a:pPr>
            <a:endParaRPr lang="en-US" sz="2000" dirty="0">
              <a:solidFill>
                <a:srgbClr val="FFFFFF"/>
              </a:solidFill>
            </a:endParaRPr>
          </a:p>
          <a:p>
            <a:pPr marL="285750" indent="-228600">
              <a:lnSpc>
                <a:spcPct val="90000"/>
              </a:lnSpc>
              <a:spcAft>
                <a:spcPts val="600"/>
              </a:spcAft>
              <a:buFont typeface="Arial" panose="020B0604020202020204" pitchFamily="34" charset="0"/>
              <a:buChar char="•"/>
            </a:pPr>
            <a:r>
              <a:rPr lang="en-US" sz="2000" dirty="0">
                <a:solidFill>
                  <a:srgbClr val="FFFFFF"/>
                </a:solidFill>
              </a:rPr>
              <a:t>Blazer (Navy Blue Blazer)</a:t>
            </a:r>
          </a:p>
          <a:p>
            <a:pPr marL="285750" indent="-228600">
              <a:lnSpc>
                <a:spcPct val="90000"/>
              </a:lnSpc>
              <a:spcAft>
                <a:spcPts val="600"/>
              </a:spcAft>
              <a:buFont typeface="Arial" panose="020B0604020202020204" pitchFamily="34" charset="0"/>
              <a:buChar char="•"/>
            </a:pPr>
            <a:r>
              <a:rPr lang="en-US" sz="2000" dirty="0">
                <a:solidFill>
                  <a:srgbClr val="FFFFFF"/>
                </a:solidFill>
              </a:rPr>
              <a:t>Sweater (burgundy Blue)</a:t>
            </a:r>
          </a:p>
          <a:p>
            <a:pPr marL="285750" indent="-228600">
              <a:lnSpc>
                <a:spcPct val="90000"/>
              </a:lnSpc>
              <a:spcAft>
                <a:spcPts val="600"/>
              </a:spcAft>
              <a:buFont typeface="Arial" panose="020B0604020202020204" pitchFamily="34" charset="0"/>
              <a:buChar char="•"/>
            </a:pPr>
            <a:r>
              <a:rPr lang="en-US" sz="2000" dirty="0">
                <a:solidFill>
                  <a:srgbClr val="FFFFFF"/>
                </a:solidFill>
              </a:rPr>
              <a:t>Vest (burgundy Blue)</a:t>
            </a:r>
          </a:p>
          <a:p>
            <a:pPr marL="285750" indent="-228600">
              <a:lnSpc>
                <a:spcPct val="90000"/>
              </a:lnSpc>
              <a:spcAft>
                <a:spcPts val="600"/>
              </a:spcAft>
              <a:buFont typeface="Arial" panose="020B0604020202020204" pitchFamily="34" charset="0"/>
              <a:buChar char="•"/>
            </a:pPr>
            <a:r>
              <a:rPr lang="en-US" sz="2000" dirty="0">
                <a:solidFill>
                  <a:srgbClr val="FFFFFF"/>
                </a:solidFill>
              </a:rPr>
              <a:t>Oxford button front shirt (white)</a:t>
            </a:r>
          </a:p>
          <a:p>
            <a:pPr marL="285750" indent="-228600">
              <a:lnSpc>
                <a:spcPct val="90000"/>
              </a:lnSpc>
              <a:spcAft>
                <a:spcPts val="600"/>
              </a:spcAft>
              <a:buFont typeface="Arial" panose="020B0604020202020204" pitchFamily="34" charset="0"/>
              <a:buChar char="•"/>
            </a:pPr>
            <a:r>
              <a:rPr lang="en-US" sz="2000" dirty="0">
                <a:solidFill>
                  <a:srgbClr val="FFFFFF"/>
                </a:solidFill>
              </a:rPr>
              <a:t>Bow tie (burgundy plaid)</a:t>
            </a:r>
          </a:p>
          <a:p>
            <a:pPr marL="285750" indent="-228600">
              <a:lnSpc>
                <a:spcPct val="90000"/>
              </a:lnSpc>
              <a:spcAft>
                <a:spcPts val="600"/>
              </a:spcAft>
              <a:buFont typeface="Arial" panose="020B0604020202020204" pitchFamily="34" charset="0"/>
              <a:buChar char="•"/>
            </a:pPr>
            <a:r>
              <a:rPr lang="en-US" sz="2000" dirty="0">
                <a:solidFill>
                  <a:srgbClr val="FFFFFF"/>
                </a:solidFill>
              </a:rPr>
              <a:t>Slacks (navy blue)</a:t>
            </a:r>
          </a:p>
          <a:p>
            <a:pPr marL="285750" indent="-228600">
              <a:lnSpc>
                <a:spcPct val="90000"/>
              </a:lnSpc>
              <a:spcAft>
                <a:spcPts val="600"/>
              </a:spcAft>
              <a:buFont typeface="Arial" panose="020B0604020202020204" pitchFamily="34" charset="0"/>
              <a:buChar char="•"/>
            </a:pPr>
            <a:r>
              <a:rPr lang="en-US" sz="2000" dirty="0">
                <a:solidFill>
                  <a:srgbClr val="FFFFFF"/>
                </a:solidFill>
              </a:rPr>
              <a:t>Socks (navy blue)</a:t>
            </a:r>
          </a:p>
          <a:p>
            <a:pPr marL="285750" indent="-228600">
              <a:lnSpc>
                <a:spcPct val="90000"/>
              </a:lnSpc>
              <a:spcAft>
                <a:spcPts val="600"/>
              </a:spcAft>
              <a:buFont typeface="Arial" panose="020B0604020202020204" pitchFamily="34" charset="0"/>
              <a:buChar char="•"/>
            </a:pPr>
            <a:r>
              <a:rPr lang="en-US" sz="2000" dirty="0">
                <a:solidFill>
                  <a:srgbClr val="FFFFFF"/>
                </a:solidFill>
              </a:rPr>
              <a:t>Loafers (Black)</a:t>
            </a:r>
          </a:p>
        </p:txBody>
      </p:sp>
      <p:pic>
        <p:nvPicPr>
          <p:cNvPr id="9" name="Picture 8">
            <a:extLst>
              <a:ext uri="{FF2B5EF4-FFF2-40B4-BE49-F238E27FC236}">
                <a16:creationId xmlns:a16="http://schemas.microsoft.com/office/drawing/2014/main" id="{F7CB7F73-4606-CEAC-D3B3-EA0DC3A89AA0}"/>
              </a:ext>
            </a:extLst>
          </p:cNvPr>
          <p:cNvPicPr>
            <a:picLocks noChangeAspect="1"/>
          </p:cNvPicPr>
          <p:nvPr/>
        </p:nvPicPr>
        <p:blipFill rotWithShape="1">
          <a:blip r:embed="rId3"/>
          <a:srcRect r="74436"/>
          <a:stretch/>
        </p:blipFill>
        <p:spPr>
          <a:xfrm>
            <a:off x="5155081" y="2213016"/>
            <a:ext cx="1319461" cy="2065252"/>
          </a:xfrm>
          <a:prstGeom prst="rect">
            <a:avLst/>
          </a:prstGeom>
        </p:spPr>
      </p:pic>
      <p:pic>
        <p:nvPicPr>
          <p:cNvPr id="6" name="Picture 5">
            <a:extLst>
              <a:ext uri="{FF2B5EF4-FFF2-40B4-BE49-F238E27FC236}">
                <a16:creationId xmlns:a16="http://schemas.microsoft.com/office/drawing/2014/main" id="{B03EA531-4D5D-3420-10FC-AA2268540715}"/>
              </a:ext>
            </a:extLst>
          </p:cNvPr>
          <p:cNvPicPr>
            <a:picLocks noChangeAspect="1"/>
          </p:cNvPicPr>
          <p:nvPr/>
        </p:nvPicPr>
        <p:blipFill>
          <a:blip r:embed="rId4"/>
          <a:stretch>
            <a:fillRect/>
          </a:stretch>
        </p:blipFill>
        <p:spPr>
          <a:xfrm>
            <a:off x="9248865" y="2503952"/>
            <a:ext cx="2092032" cy="1850097"/>
          </a:xfrm>
          <a:prstGeom prst="rect">
            <a:avLst/>
          </a:prstGeom>
        </p:spPr>
      </p:pic>
      <p:pic>
        <p:nvPicPr>
          <p:cNvPr id="2" name="Picture 1">
            <a:extLst>
              <a:ext uri="{FF2B5EF4-FFF2-40B4-BE49-F238E27FC236}">
                <a16:creationId xmlns:a16="http://schemas.microsoft.com/office/drawing/2014/main" id="{0A68C01F-176B-55A5-59C9-BF45B28FA814}"/>
              </a:ext>
            </a:extLst>
          </p:cNvPr>
          <p:cNvPicPr>
            <a:picLocks noChangeAspect="1"/>
          </p:cNvPicPr>
          <p:nvPr/>
        </p:nvPicPr>
        <p:blipFill>
          <a:blip r:embed="rId5"/>
          <a:stretch>
            <a:fillRect/>
          </a:stretch>
        </p:blipFill>
        <p:spPr>
          <a:xfrm>
            <a:off x="5297342" y="4644984"/>
            <a:ext cx="2943859" cy="1869351"/>
          </a:xfrm>
          <a:prstGeom prst="rect">
            <a:avLst/>
          </a:prstGeom>
        </p:spPr>
      </p:pic>
      <p:pic>
        <p:nvPicPr>
          <p:cNvPr id="3" name="Picture 2">
            <a:extLst>
              <a:ext uri="{FF2B5EF4-FFF2-40B4-BE49-F238E27FC236}">
                <a16:creationId xmlns:a16="http://schemas.microsoft.com/office/drawing/2014/main" id="{1A41BCCC-D377-6A72-6B5F-BF7EDF479BD7}"/>
              </a:ext>
            </a:extLst>
          </p:cNvPr>
          <p:cNvPicPr>
            <a:picLocks noChangeAspect="1"/>
          </p:cNvPicPr>
          <p:nvPr/>
        </p:nvPicPr>
        <p:blipFill>
          <a:blip r:embed="rId6"/>
          <a:stretch>
            <a:fillRect/>
          </a:stretch>
        </p:blipFill>
        <p:spPr>
          <a:xfrm>
            <a:off x="9757699" y="4649694"/>
            <a:ext cx="1047271" cy="1878513"/>
          </a:xfrm>
          <a:prstGeom prst="rect">
            <a:avLst/>
          </a:prstGeom>
        </p:spPr>
      </p:pic>
      <p:pic>
        <p:nvPicPr>
          <p:cNvPr id="11" name="Picture 10">
            <a:extLst>
              <a:ext uri="{FF2B5EF4-FFF2-40B4-BE49-F238E27FC236}">
                <a16:creationId xmlns:a16="http://schemas.microsoft.com/office/drawing/2014/main" id="{E91702BB-D5C6-F51A-61AE-BB55418F7735}"/>
              </a:ext>
            </a:extLst>
          </p:cNvPr>
          <p:cNvPicPr>
            <a:picLocks noChangeAspect="1"/>
          </p:cNvPicPr>
          <p:nvPr/>
        </p:nvPicPr>
        <p:blipFill rotWithShape="1">
          <a:blip r:embed="rId7"/>
          <a:srcRect t="8705" r="39638"/>
          <a:stretch/>
        </p:blipFill>
        <p:spPr>
          <a:xfrm>
            <a:off x="6950107" y="2546494"/>
            <a:ext cx="2317342" cy="2174270"/>
          </a:xfrm>
          <a:prstGeom prst="rect">
            <a:avLst/>
          </a:prstGeom>
        </p:spPr>
      </p:pic>
      <p:pic>
        <p:nvPicPr>
          <p:cNvPr id="17" name="Picture 16">
            <a:extLst>
              <a:ext uri="{FF2B5EF4-FFF2-40B4-BE49-F238E27FC236}">
                <a16:creationId xmlns:a16="http://schemas.microsoft.com/office/drawing/2014/main" id="{196D227D-5A19-9293-B1BA-CEF97569A3D3}"/>
              </a:ext>
            </a:extLst>
          </p:cNvPr>
          <p:cNvPicPr>
            <a:picLocks noChangeAspect="1"/>
          </p:cNvPicPr>
          <p:nvPr/>
        </p:nvPicPr>
        <p:blipFill rotWithShape="1">
          <a:blip r:embed="rId8"/>
          <a:srcRect r="46626"/>
          <a:stretch/>
        </p:blipFill>
        <p:spPr>
          <a:xfrm>
            <a:off x="9925945" y="281316"/>
            <a:ext cx="1721036" cy="1855921"/>
          </a:xfrm>
          <a:prstGeom prst="rect">
            <a:avLst/>
          </a:prstGeom>
        </p:spPr>
      </p:pic>
      <p:pic>
        <p:nvPicPr>
          <p:cNvPr id="18" name="Picture 17">
            <a:extLst>
              <a:ext uri="{FF2B5EF4-FFF2-40B4-BE49-F238E27FC236}">
                <a16:creationId xmlns:a16="http://schemas.microsoft.com/office/drawing/2014/main" id="{93A9EF1F-A347-D1F0-A9DC-03EA1623E37B}"/>
              </a:ext>
            </a:extLst>
          </p:cNvPr>
          <p:cNvPicPr>
            <a:picLocks noChangeAspect="1"/>
          </p:cNvPicPr>
          <p:nvPr/>
        </p:nvPicPr>
        <p:blipFill>
          <a:blip r:embed="rId9"/>
          <a:stretch>
            <a:fillRect/>
          </a:stretch>
        </p:blipFill>
        <p:spPr>
          <a:xfrm>
            <a:off x="8521344" y="599605"/>
            <a:ext cx="1590549" cy="1439661"/>
          </a:xfrm>
          <a:prstGeom prst="rect">
            <a:avLst/>
          </a:prstGeom>
        </p:spPr>
      </p:pic>
    </p:spTree>
    <p:extLst>
      <p:ext uri="{BB962C8B-B14F-4D97-AF65-F5344CB8AC3E}">
        <p14:creationId xmlns:p14="http://schemas.microsoft.com/office/powerpoint/2010/main" val="295959269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7033D9-8625-4AAA-9208-4A727F89E61F}"/>
              </a:ext>
            </a:extLst>
          </p:cNvPr>
          <p:cNvSpPr/>
          <p:nvPr/>
        </p:nvSpPr>
        <p:spPr>
          <a:xfrm>
            <a:off x="400428" y="141889"/>
            <a:ext cx="601728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Dress Down</a:t>
            </a:r>
            <a:r>
              <a:rPr lang="en-US" sz="5400" b="0" cap="none" spc="0" dirty="0">
                <a:ln w="0"/>
                <a:solidFill>
                  <a:schemeClr val="tx1"/>
                </a:solidFill>
                <a:effectLst>
                  <a:outerShdw blurRad="38100" dist="19050" dir="2700000" algn="tl" rotWithShape="0">
                    <a:schemeClr val="dk1">
                      <a:alpha val="40000"/>
                    </a:schemeClr>
                  </a:outerShdw>
                </a:effectLst>
              </a:rPr>
              <a:t> Uniform</a:t>
            </a:r>
          </a:p>
        </p:txBody>
      </p:sp>
      <p:pic>
        <p:nvPicPr>
          <p:cNvPr id="14" name="Picture 13">
            <a:extLst>
              <a:ext uri="{FF2B5EF4-FFF2-40B4-BE49-F238E27FC236}">
                <a16:creationId xmlns:a16="http://schemas.microsoft.com/office/drawing/2014/main" id="{5F5EC947-F0AC-4F57-905A-3473ED5845C8}"/>
              </a:ext>
            </a:extLst>
          </p:cNvPr>
          <p:cNvPicPr>
            <a:picLocks noChangeAspect="1"/>
          </p:cNvPicPr>
          <p:nvPr/>
        </p:nvPicPr>
        <p:blipFill>
          <a:blip r:embed="rId2"/>
          <a:stretch>
            <a:fillRect/>
          </a:stretch>
        </p:blipFill>
        <p:spPr>
          <a:xfrm>
            <a:off x="6220475" y="3054747"/>
            <a:ext cx="4048616" cy="3219904"/>
          </a:xfrm>
          <a:prstGeom prst="rect">
            <a:avLst/>
          </a:prstGeom>
        </p:spPr>
      </p:pic>
      <p:pic>
        <p:nvPicPr>
          <p:cNvPr id="16" name="Picture 15">
            <a:extLst>
              <a:ext uri="{FF2B5EF4-FFF2-40B4-BE49-F238E27FC236}">
                <a16:creationId xmlns:a16="http://schemas.microsoft.com/office/drawing/2014/main" id="{3CC8F12F-CB7E-40EF-BF85-CE7D30656098}"/>
              </a:ext>
            </a:extLst>
          </p:cNvPr>
          <p:cNvPicPr>
            <a:picLocks noChangeAspect="1"/>
          </p:cNvPicPr>
          <p:nvPr/>
        </p:nvPicPr>
        <p:blipFill>
          <a:blip r:embed="rId3"/>
          <a:stretch>
            <a:fillRect/>
          </a:stretch>
        </p:blipFill>
        <p:spPr>
          <a:xfrm>
            <a:off x="6517730" y="392948"/>
            <a:ext cx="4879975" cy="2801467"/>
          </a:xfrm>
          <a:prstGeom prst="rect">
            <a:avLst/>
          </a:prstGeom>
        </p:spPr>
      </p:pic>
      <p:pic>
        <p:nvPicPr>
          <p:cNvPr id="18" name="Picture 17">
            <a:extLst>
              <a:ext uri="{FF2B5EF4-FFF2-40B4-BE49-F238E27FC236}">
                <a16:creationId xmlns:a16="http://schemas.microsoft.com/office/drawing/2014/main" id="{D83526B4-3631-48F0-B0AF-F162771BEF91}"/>
              </a:ext>
            </a:extLst>
          </p:cNvPr>
          <p:cNvPicPr>
            <a:picLocks noChangeAspect="1"/>
          </p:cNvPicPr>
          <p:nvPr/>
        </p:nvPicPr>
        <p:blipFill>
          <a:blip r:embed="rId4"/>
          <a:stretch>
            <a:fillRect/>
          </a:stretch>
        </p:blipFill>
        <p:spPr>
          <a:xfrm>
            <a:off x="966682" y="2831690"/>
            <a:ext cx="2442391" cy="3666019"/>
          </a:xfrm>
          <a:prstGeom prst="rect">
            <a:avLst/>
          </a:prstGeom>
        </p:spPr>
      </p:pic>
      <p:pic>
        <p:nvPicPr>
          <p:cNvPr id="20" name="Picture 19">
            <a:extLst>
              <a:ext uri="{FF2B5EF4-FFF2-40B4-BE49-F238E27FC236}">
                <a16:creationId xmlns:a16="http://schemas.microsoft.com/office/drawing/2014/main" id="{7252F6F4-15EB-411C-9647-0D46C8F5BC7F}"/>
              </a:ext>
            </a:extLst>
          </p:cNvPr>
          <p:cNvPicPr>
            <a:picLocks noChangeAspect="1"/>
          </p:cNvPicPr>
          <p:nvPr/>
        </p:nvPicPr>
        <p:blipFill>
          <a:blip r:embed="rId5"/>
          <a:stretch>
            <a:fillRect/>
          </a:stretch>
        </p:blipFill>
        <p:spPr>
          <a:xfrm>
            <a:off x="3409072" y="2831689"/>
            <a:ext cx="1876425" cy="3666019"/>
          </a:xfrm>
          <a:prstGeom prst="rect">
            <a:avLst/>
          </a:prstGeom>
        </p:spPr>
      </p:pic>
      <p:sp>
        <p:nvSpPr>
          <p:cNvPr id="22" name="TextBox 21">
            <a:extLst>
              <a:ext uri="{FF2B5EF4-FFF2-40B4-BE49-F238E27FC236}">
                <a16:creationId xmlns:a16="http://schemas.microsoft.com/office/drawing/2014/main" id="{26CB435F-C8F5-4C1C-B1F6-C76CFCBA4756}"/>
              </a:ext>
            </a:extLst>
          </p:cNvPr>
          <p:cNvSpPr txBox="1"/>
          <p:nvPr/>
        </p:nvSpPr>
        <p:spPr>
          <a:xfrm>
            <a:off x="500441" y="1111796"/>
            <a:ext cx="6017289" cy="1477328"/>
          </a:xfrm>
          <a:prstGeom prst="rect">
            <a:avLst/>
          </a:prstGeom>
          <a:noFill/>
          <a:ln w="19050">
            <a:solidFill>
              <a:schemeClr val="accent1"/>
            </a:solidFill>
          </a:ln>
        </p:spPr>
        <p:txBody>
          <a:bodyPr wrap="square" rtlCol="0">
            <a:spAutoFit/>
          </a:bodyPr>
          <a:lstStyle/>
          <a:p>
            <a:r>
              <a:rPr lang="en-US" dirty="0"/>
              <a:t>Khaki and Blue Denims (NO black, or any other color) can be worn with school T-Shirts. No torn or skinny jeans. If a student participates in “Where What You Want Fridays” they can wear different jeans of any color, and torn jeans THAT can not revel and skin, this includes skinny jeans.</a:t>
            </a:r>
          </a:p>
        </p:txBody>
      </p:sp>
      <p:sp>
        <p:nvSpPr>
          <p:cNvPr id="23" name="TextBox 22">
            <a:extLst>
              <a:ext uri="{FF2B5EF4-FFF2-40B4-BE49-F238E27FC236}">
                <a16:creationId xmlns:a16="http://schemas.microsoft.com/office/drawing/2014/main" id="{B9B1226A-F001-471C-9B7F-E64715D18822}"/>
              </a:ext>
            </a:extLst>
          </p:cNvPr>
          <p:cNvSpPr txBox="1"/>
          <p:nvPr/>
        </p:nvSpPr>
        <p:spPr>
          <a:xfrm>
            <a:off x="10285708" y="3429000"/>
            <a:ext cx="1489384" cy="2031325"/>
          </a:xfrm>
          <a:prstGeom prst="rect">
            <a:avLst/>
          </a:prstGeom>
          <a:noFill/>
          <a:ln w="28575">
            <a:solidFill>
              <a:schemeClr val="accent1"/>
            </a:solidFill>
          </a:ln>
        </p:spPr>
        <p:txBody>
          <a:bodyPr wrap="square" rtlCol="0">
            <a:spAutoFit/>
          </a:bodyPr>
          <a:lstStyle/>
          <a:p>
            <a:r>
              <a:rPr lang="en-US" dirty="0"/>
              <a:t>Can be either, navy blue, burgundy or grey. Yes, students can mix and match colors. </a:t>
            </a:r>
          </a:p>
        </p:txBody>
      </p:sp>
    </p:spTree>
    <p:extLst>
      <p:ext uri="{BB962C8B-B14F-4D97-AF65-F5344CB8AC3E}">
        <p14:creationId xmlns:p14="http://schemas.microsoft.com/office/powerpoint/2010/main" val="2980188414"/>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2DDE9D-E7C4-11F3-A375-5E8E7C863887}"/>
              </a:ext>
            </a:extLst>
          </p:cNvPr>
          <p:cNvSpPr/>
          <p:nvPr/>
        </p:nvSpPr>
        <p:spPr>
          <a:xfrm>
            <a:off x="648929" y="1728470"/>
            <a:ext cx="10633587"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Just Girls Causal Attire</a:t>
            </a:r>
          </a:p>
          <a:p>
            <a:pPr algn="ctr"/>
            <a:r>
              <a:rPr lang="en-US" sz="5400" dirty="0">
                <a:ln w="0"/>
                <a:effectLst>
                  <a:outerShdw blurRad="38100" dist="19050" dir="2700000" algn="tl" rotWithShape="0">
                    <a:schemeClr val="dk1">
                      <a:alpha val="40000"/>
                    </a:schemeClr>
                  </a:outerShdw>
                </a:effectLst>
                <a:highlight>
                  <a:srgbClr val="FFFF00"/>
                </a:highlight>
              </a:rPr>
              <a:t>Only clothing on this list can be worn, </a:t>
            </a:r>
          </a:p>
          <a:p>
            <a:pPr algn="ctr"/>
            <a:r>
              <a:rPr lang="en-US" sz="5400" dirty="0">
                <a:ln w="0"/>
                <a:effectLst>
                  <a:outerShdw blurRad="38100" dist="19050" dir="2700000" algn="tl" rotWithShape="0">
                    <a:schemeClr val="dk1">
                      <a:alpha val="40000"/>
                    </a:schemeClr>
                  </a:outerShdw>
                </a:effectLst>
                <a:highlight>
                  <a:srgbClr val="FFFF00"/>
                </a:highlight>
              </a:rPr>
              <a:t>mixing and matching is encouraged</a:t>
            </a:r>
          </a:p>
        </p:txBody>
      </p:sp>
    </p:spTree>
    <p:extLst>
      <p:ext uri="{BB962C8B-B14F-4D97-AF65-F5344CB8AC3E}">
        <p14:creationId xmlns:p14="http://schemas.microsoft.com/office/powerpoint/2010/main" val="139105418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C0779-387B-FB0C-820C-DB1A1F66952D}"/>
              </a:ext>
            </a:extLst>
          </p:cNvPr>
          <p:cNvSpPr txBox="1"/>
          <p:nvPr/>
        </p:nvSpPr>
        <p:spPr>
          <a:xfrm>
            <a:off x="1116498" y="655128"/>
            <a:ext cx="4102445" cy="14996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mj-lt"/>
                <a:ea typeface="+mj-ea"/>
                <a:cs typeface="+mj-cs"/>
              </a:rPr>
              <a:t>School Blazers </a:t>
            </a:r>
          </a:p>
          <a:p>
            <a:pPr>
              <a:lnSpc>
                <a:spcPct val="90000"/>
              </a:lnSpc>
              <a:spcBef>
                <a:spcPct val="0"/>
              </a:spcBef>
              <a:spcAft>
                <a:spcPts val="600"/>
              </a:spcAft>
            </a:pPr>
            <a:r>
              <a:rPr lang="en-US" sz="4200" dirty="0">
                <a:latin typeface="+mj-lt"/>
                <a:ea typeface="+mj-ea"/>
                <a:cs typeface="+mj-cs"/>
              </a:rPr>
              <a:t>for Girls</a:t>
            </a:r>
          </a:p>
        </p:txBody>
      </p:sp>
      <p:sp>
        <p:nvSpPr>
          <p:cNvPr id="15" name="Rectangle 1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8"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9DB08D62-45C5-2CE7-5F64-54B900B92BF1}"/>
              </a:ext>
            </a:extLst>
          </p:cNvPr>
          <p:cNvPicPr>
            <a:picLocks noChangeAspect="1"/>
          </p:cNvPicPr>
          <p:nvPr/>
        </p:nvPicPr>
        <p:blipFill>
          <a:blip r:embed="rId2"/>
          <a:stretch>
            <a:fillRect/>
          </a:stretch>
        </p:blipFill>
        <p:spPr>
          <a:xfrm>
            <a:off x="6479837" y="225157"/>
            <a:ext cx="5586942" cy="2737602"/>
          </a:xfrm>
          <a:prstGeom prst="rect">
            <a:avLst/>
          </a:prstGeom>
        </p:spPr>
      </p:pic>
      <p:sp>
        <p:nvSpPr>
          <p:cNvPr id="39" name="Rectangle 3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87A8A8-ADD6-6941-0160-2DF60164B2F8}"/>
              </a:ext>
            </a:extLst>
          </p:cNvPr>
          <p:cNvPicPr>
            <a:picLocks noChangeAspect="1"/>
          </p:cNvPicPr>
          <p:nvPr/>
        </p:nvPicPr>
        <p:blipFill>
          <a:blip r:embed="rId3"/>
          <a:stretch>
            <a:fillRect/>
          </a:stretch>
        </p:blipFill>
        <p:spPr>
          <a:xfrm>
            <a:off x="749204" y="3381545"/>
            <a:ext cx="5586942" cy="3324229"/>
          </a:xfrm>
          <a:prstGeom prst="rect">
            <a:avLst/>
          </a:prstGeom>
        </p:spPr>
      </p:pic>
      <p:pic>
        <p:nvPicPr>
          <p:cNvPr id="6" name="Picture 5">
            <a:extLst>
              <a:ext uri="{FF2B5EF4-FFF2-40B4-BE49-F238E27FC236}">
                <a16:creationId xmlns:a16="http://schemas.microsoft.com/office/drawing/2014/main" id="{20085EF7-135B-1CA8-FEA1-35B1AE6AB485}"/>
              </a:ext>
            </a:extLst>
          </p:cNvPr>
          <p:cNvPicPr>
            <a:picLocks noChangeAspect="1"/>
          </p:cNvPicPr>
          <p:nvPr/>
        </p:nvPicPr>
        <p:blipFill>
          <a:blip r:embed="rId4"/>
          <a:stretch>
            <a:fillRect/>
          </a:stretch>
        </p:blipFill>
        <p:spPr>
          <a:xfrm>
            <a:off x="6479838" y="3437414"/>
            <a:ext cx="5586942" cy="3212491"/>
          </a:xfrm>
          <a:prstGeom prst="rect">
            <a:avLst/>
          </a:prstGeom>
        </p:spPr>
      </p:pic>
      <p:sp>
        <p:nvSpPr>
          <p:cNvPr id="9" name="TextBox 8">
            <a:extLst>
              <a:ext uri="{FF2B5EF4-FFF2-40B4-BE49-F238E27FC236}">
                <a16:creationId xmlns:a16="http://schemas.microsoft.com/office/drawing/2014/main" id="{E1B99D82-D04D-C4EA-B3E2-6C395DDBAA7A}"/>
              </a:ext>
            </a:extLst>
          </p:cNvPr>
          <p:cNvSpPr txBox="1"/>
          <p:nvPr/>
        </p:nvSpPr>
        <p:spPr>
          <a:xfrm>
            <a:off x="6096000" y="2557054"/>
            <a:ext cx="2266713" cy="369332"/>
          </a:xfrm>
          <a:prstGeom prst="rect">
            <a:avLst/>
          </a:prstGeom>
          <a:noFill/>
        </p:spPr>
        <p:txBody>
          <a:bodyPr wrap="square" rtlCol="0">
            <a:spAutoFit/>
          </a:bodyPr>
          <a:lstStyle/>
          <a:p>
            <a:r>
              <a:rPr lang="en-US" b="1" dirty="0">
                <a:highlight>
                  <a:srgbClr val="FFFF00"/>
                </a:highlight>
              </a:rPr>
              <a:t>This jacket is required</a:t>
            </a:r>
          </a:p>
        </p:txBody>
      </p:sp>
    </p:spTree>
    <p:extLst>
      <p:ext uri="{BB962C8B-B14F-4D97-AF65-F5344CB8AC3E}">
        <p14:creationId xmlns:p14="http://schemas.microsoft.com/office/powerpoint/2010/main" val="397093358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1495</TotalTime>
  <Words>1025</Words>
  <Application>Microsoft Office PowerPoint</Application>
  <PresentationFormat>Widescreen</PresentationFormat>
  <Paragraphs>116</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Challenge Preparatory Academy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 Preparatory Academy</dc:title>
  <dc:creator>Reesee Willis</dc:creator>
  <cp:lastModifiedBy>Reesee Willis</cp:lastModifiedBy>
  <cp:revision>28</cp:revision>
  <cp:lastPrinted>2022-07-02T12:19:51Z</cp:lastPrinted>
  <dcterms:created xsi:type="dcterms:W3CDTF">2021-07-23T20:16:00Z</dcterms:created>
  <dcterms:modified xsi:type="dcterms:W3CDTF">2022-07-25T21:36:56Z</dcterms:modified>
</cp:coreProperties>
</file>